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96" r:id="rId4"/>
    <p:sldId id="293" r:id="rId5"/>
    <p:sldId id="295" r:id="rId6"/>
    <p:sldId id="294" r:id="rId7"/>
    <p:sldId id="302" r:id="rId8"/>
    <p:sldId id="297" r:id="rId9"/>
    <p:sldId id="298" r:id="rId10"/>
    <p:sldId id="300" r:id="rId11"/>
    <p:sldId id="301" r:id="rId12"/>
    <p:sldId id="303" r:id="rId13"/>
    <p:sldId id="273" r:id="rId14"/>
    <p:sldId id="274" r:id="rId15"/>
    <p:sldId id="275" r:id="rId16"/>
    <p:sldId id="304" r:id="rId17"/>
    <p:sldId id="282" r:id="rId18"/>
    <p:sldId id="284" r:id="rId19"/>
    <p:sldId id="283" r:id="rId20"/>
    <p:sldId id="285" r:id="rId21"/>
    <p:sldId id="286" r:id="rId22"/>
    <p:sldId id="287" r:id="rId23"/>
    <p:sldId id="288" r:id="rId24"/>
    <p:sldId id="289" r:id="rId25"/>
    <p:sldId id="292" r:id="rId26"/>
    <p:sldId id="290" r:id="rId27"/>
    <p:sldId id="276" r:id="rId28"/>
  </p:sldIdLst>
  <p:sldSz cx="9906000" cy="6858000" type="A4"/>
  <p:notesSz cx="9906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3216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Введение</a:t>
            </a:r>
            <a:r>
              <a:rPr spc="-15" dirty="0"/>
              <a:t> </a:t>
            </a:r>
            <a:r>
              <a:rPr spc="10" dirty="0"/>
              <a:t>в</a:t>
            </a:r>
            <a:r>
              <a:rPr spc="-5" dirty="0"/>
              <a:t> </a:t>
            </a:r>
            <a:r>
              <a:rPr dirty="0"/>
              <a:t>глубокое</a:t>
            </a:r>
            <a:r>
              <a:rPr spc="15" dirty="0"/>
              <a:t> </a:t>
            </a:r>
            <a:r>
              <a:rPr spc="5" dirty="0"/>
              <a:t>обучение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5" dirty="0"/>
              <a:t>Нижний</a:t>
            </a:r>
            <a:r>
              <a:rPr spc="-25" dirty="0"/>
              <a:t> </a:t>
            </a:r>
            <a:r>
              <a:rPr spc="5" dirty="0"/>
              <a:t>Новгород,</a:t>
            </a:r>
            <a:r>
              <a:rPr spc="-10" dirty="0"/>
              <a:t> </a:t>
            </a:r>
            <a:r>
              <a:rPr spc="10" dirty="0"/>
              <a:t>2018 </a:t>
            </a:r>
            <a:r>
              <a:rPr spc="-5" dirty="0"/>
              <a:t>г.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Введение</a:t>
            </a:r>
            <a:r>
              <a:rPr spc="-15" dirty="0"/>
              <a:t> </a:t>
            </a:r>
            <a:r>
              <a:rPr spc="10" dirty="0"/>
              <a:t>в</a:t>
            </a:r>
            <a:r>
              <a:rPr spc="-5" dirty="0"/>
              <a:t> </a:t>
            </a:r>
            <a:r>
              <a:rPr dirty="0"/>
              <a:t>глубокое</a:t>
            </a:r>
            <a:r>
              <a:rPr spc="15" dirty="0"/>
              <a:t> </a:t>
            </a:r>
            <a:r>
              <a:rPr spc="5" dirty="0"/>
              <a:t>обучение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5" dirty="0"/>
              <a:t>Нижний</a:t>
            </a:r>
            <a:r>
              <a:rPr spc="-25" dirty="0"/>
              <a:t> </a:t>
            </a:r>
            <a:r>
              <a:rPr spc="5" dirty="0"/>
              <a:t>Новгород,</a:t>
            </a:r>
            <a:r>
              <a:rPr spc="-10" dirty="0"/>
              <a:t> </a:t>
            </a:r>
            <a:r>
              <a:rPr spc="10" dirty="0"/>
              <a:t>2018 </a:t>
            </a:r>
            <a:r>
              <a:rPr spc="-5" dirty="0"/>
              <a:t>г.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Введение</a:t>
            </a:r>
            <a:r>
              <a:rPr spc="-15" dirty="0"/>
              <a:t> </a:t>
            </a:r>
            <a:r>
              <a:rPr spc="10" dirty="0"/>
              <a:t>в</a:t>
            </a:r>
            <a:r>
              <a:rPr spc="-5" dirty="0"/>
              <a:t> </a:t>
            </a:r>
            <a:r>
              <a:rPr dirty="0"/>
              <a:t>глубокое</a:t>
            </a:r>
            <a:r>
              <a:rPr spc="15" dirty="0"/>
              <a:t> </a:t>
            </a:r>
            <a:r>
              <a:rPr spc="5" dirty="0"/>
              <a:t>обучение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5" dirty="0"/>
              <a:t>Нижний</a:t>
            </a:r>
            <a:r>
              <a:rPr spc="-25" dirty="0"/>
              <a:t> </a:t>
            </a:r>
            <a:r>
              <a:rPr spc="5" dirty="0"/>
              <a:t>Новгород,</a:t>
            </a:r>
            <a:r>
              <a:rPr spc="-10" dirty="0"/>
              <a:t> </a:t>
            </a:r>
            <a:r>
              <a:rPr spc="10" dirty="0"/>
              <a:t>2018 </a:t>
            </a:r>
            <a:r>
              <a:rPr spc="-5" dirty="0"/>
              <a:t>г.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Введение</a:t>
            </a:r>
            <a:r>
              <a:rPr spc="-15" dirty="0"/>
              <a:t> </a:t>
            </a:r>
            <a:r>
              <a:rPr spc="10" dirty="0"/>
              <a:t>в</a:t>
            </a:r>
            <a:r>
              <a:rPr spc="-5" dirty="0"/>
              <a:t> </a:t>
            </a:r>
            <a:r>
              <a:rPr dirty="0"/>
              <a:t>глубокое</a:t>
            </a:r>
            <a:r>
              <a:rPr spc="15" dirty="0"/>
              <a:t> </a:t>
            </a:r>
            <a:r>
              <a:rPr spc="5" dirty="0"/>
              <a:t>обучение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5" dirty="0"/>
              <a:t>Нижний</a:t>
            </a:r>
            <a:r>
              <a:rPr spc="-25" dirty="0"/>
              <a:t> </a:t>
            </a:r>
            <a:r>
              <a:rPr spc="5" dirty="0"/>
              <a:t>Новгород,</a:t>
            </a:r>
            <a:r>
              <a:rPr spc="-10" dirty="0"/>
              <a:t> </a:t>
            </a:r>
            <a:r>
              <a:rPr spc="10" dirty="0"/>
              <a:t>2018 </a:t>
            </a:r>
            <a:r>
              <a:rPr spc="-5" dirty="0"/>
              <a:t>г.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Введение</a:t>
            </a:r>
            <a:r>
              <a:rPr spc="-15" dirty="0"/>
              <a:t> </a:t>
            </a:r>
            <a:r>
              <a:rPr spc="10" dirty="0"/>
              <a:t>в</a:t>
            </a:r>
            <a:r>
              <a:rPr spc="-5" dirty="0"/>
              <a:t> </a:t>
            </a:r>
            <a:r>
              <a:rPr dirty="0"/>
              <a:t>глубокое</a:t>
            </a:r>
            <a:r>
              <a:rPr spc="15" dirty="0"/>
              <a:t> </a:t>
            </a:r>
            <a:r>
              <a:rPr spc="5" dirty="0"/>
              <a:t>обучение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5" dirty="0"/>
              <a:t>Нижний</a:t>
            </a:r>
            <a:r>
              <a:rPr spc="-25" dirty="0"/>
              <a:t> </a:t>
            </a:r>
            <a:r>
              <a:rPr spc="5" dirty="0"/>
              <a:t>Новгород,</a:t>
            </a:r>
            <a:r>
              <a:rPr spc="-10" dirty="0"/>
              <a:t> </a:t>
            </a:r>
            <a:r>
              <a:rPr spc="10" dirty="0"/>
              <a:t>2018 </a:t>
            </a:r>
            <a:r>
              <a:rPr spc="-5" dirty="0"/>
              <a:t>г.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74597" y="6383273"/>
            <a:ext cx="8735695" cy="0"/>
          </a:xfrm>
          <a:custGeom>
            <a:avLst/>
            <a:gdLst/>
            <a:ahLst/>
            <a:cxnLst/>
            <a:rect l="l" t="t" r="r" b="b"/>
            <a:pathLst>
              <a:path w="8735695">
                <a:moveTo>
                  <a:pt x="0" y="0"/>
                </a:moveTo>
                <a:lnTo>
                  <a:pt x="8735568" y="0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145" y="43688"/>
            <a:ext cx="9201708" cy="870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4040" y="3414852"/>
            <a:ext cx="7997190" cy="2830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031485" y="6451336"/>
            <a:ext cx="1715134" cy="156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10" dirty="0"/>
              <a:t>Введение</a:t>
            </a:r>
            <a:r>
              <a:rPr spc="-15" dirty="0"/>
              <a:t> </a:t>
            </a:r>
            <a:r>
              <a:rPr spc="10" dirty="0"/>
              <a:t>в</a:t>
            </a:r>
            <a:r>
              <a:rPr spc="-5" dirty="0"/>
              <a:t> </a:t>
            </a:r>
            <a:r>
              <a:rPr dirty="0"/>
              <a:t>глубокое</a:t>
            </a:r>
            <a:r>
              <a:rPr spc="15" dirty="0"/>
              <a:t> </a:t>
            </a:r>
            <a:r>
              <a:rPr spc="5" dirty="0"/>
              <a:t>обучение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61136" y="6451336"/>
            <a:ext cx="1433830" cy="156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5" dirty="0"/>
              <a:t>Нижний</a:t>
            </a:r>
            <a:r>
              <a:rPr spc="-25" dirty="0"/>
              <a:t> </a:t>
            </a:r>
            <a:r>
              <a:rPr spc="5" dirty="0"/>
              <a:t>Новгород,</a:t>
            </a:r>
            <a:r>
              <a:rPr spc="-10" dirty="0"/>
              <a:t> </a:t>
            </a:r>
            <a:r>
              <a:rPr spc="10" dirty="0"/>
              <a:t>2018 </a:t>
            </a:r>
            <a:r>
              <a:rPr spc="-5" dirty="0"/>
              <a:t>г.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501505" y="6499526"/>
            <a:ext cx="232409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gebra.org/graphing/grycy7e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48B3419-8196-4441-A1B8-87198407B59B}"/>
              </a:ext>
            </a:extLst>
          </p:cNvPr>
          <p:cNvSpPr/>
          <p:nvPr/>
        </p:nvSpPr>
        <p:spPr>
          <a:xfrm>
            <a:off x="0" y="2831401"/>
            <a:ext cx="9906000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 algn="ctr">
              <a:lnSpc>
                <a:spcPts val="4280"/>
              </a:lnSpc>
            </a:pPr>
            <a:r>
              <a:rPr lang="ru-RU" sz="4800" b="1" spc="-5" dirty="0">
                <a:solidFill>
                  <a:prstClr val="black"/>
                </a:solidFill>
                <a:latin typeface="Arial"/>
                <a:cs typeface="Arial"/>
              </a:rPr>
              <a:t>Введение</a:t>
            </a:r>
            <a:r>
              <a:rPr lang="ru-RU" sz="4800" b="1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ru-RU" sz="4800" b="1" dirty="0">
                <a:solidFill>
                  <a:prstClr val="black"/>
                </a:solidFill>
                <a:latin typeface="Arial"/>
                <a:cs typeface="Arial"/>
              </a:rPr>
              <a:t>в</a:t>
            </a:r>
            <a:r>
              <a:rPr lang="ru-RU" sz="4800" b="1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ru-RU" sz="4800" b="1" dirty="0">
                <a:solidFill>
                  <a:prstClr val="black"/>
                </a:solidFill>
                <a:latin typeface="Arial"/>
                <a:cs typeface="Arial"/>
              </a:rPr>
              <a:t>глубокое обучение</a:t>
            </a:r>
            <a:endParaRPr lang="ru-RU" sz="48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DE516-4EA3-4D13-B059-2DE741DC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5CA7A9-94E9-4069-9B4F-BB1EE945B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55AC9-3484-4004-8867-6BDF52782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614"/>
            <a:ext cx="9906000" cy="55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76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DE516-4EA3-4D13-B059-2DE741DC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5CA7A9-94E9-4069-9B4F-BB1EE945B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82F021-71FB-4701-BF72-F2AC1792C9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865"/>
            <a:ext cx="9906000" cy="55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4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DE516-4EA3-4D13-B059-2DE741DC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5CA7A9-94E9-4069-9B4F-BB1EE945B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ED100-5BF7-41E0-B326-5A1AB4E2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801"/>
            <a:ext cx="9906000" cy="55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4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spc="10" dirty="0"/>
              <a:t>Биологические основы функционирования </a:t>
            </a:r>
            <a:r>
              <a:rPr spc="15" dirty="0"/>
              <a:t> </a:t>
            </a:r>
            <a:r>
              <a:rPr spc="10" dirty="0"/>
              <a:t>нейронов</a:t>
            </a:r>
            <a:r>
              <a:rPr spc="-15" dirty="0"/>
              <a:t> </a:t>
            </a:r>
            <a:r>
              <a:rPr spc="10" dirty="0"/>
              <a:t>в</a:t>
            </a:r>
            <a:r>
              <a:rPr spc="15" dirty="0"/>
              <a:t> </a:t>
            </a:r>
            <a:r>
              <a:rPr dirty="0"/>
              <a:t>искусственных</a:t>
            </a:r>
            <a:r>
              <a:rPr spc="55" dirty="0"/>
              <a:t> </a:t>
            </a:r>
            <a:r>
              <a:rPr spc="10" dirty="0"/>
              <a:t>нейронных</a:t>
            </a:r>
            <a:r>
              <a:rPr dirty="0"/>
              <a:t> </a:t>
            </a:r>
            <a:r>
              <a:rPr spc="-5" dirty="0"/>
              <a:t>сетях</a:t>
            </a:r>
            <a:r>
              <a:rPr spc="45" dirty="0"/>
              <a:t> </a:t>
            </a:r>
            <a:r>
              <a:rPr spc="5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40" y="1221105"/>
            <a:ext cx="8503285" cy="702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79545"/>
              <a:buFont typeface="Wingdings"/>
              <a:buChar char=""/>
              <a:tabLst>
                <a:tab pos="330200" algn="l"/>
              </a:tabLst>
            </a:pPr>
            <a:r>
              <a:rPr sz="2200" spc="-5" dirty="0">
                <a:latin typeface="Microsoft Sans Serif"/>
                <a:cs typeface="Microsoft Sans Serif"/>
              </a:rPr>
              <a:t>Искусственная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нейронная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сеть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моделирует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способ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обработки</a:t>
            </a:r>
            <a:endParaRPr sz="2200">
              <a:latin typeface="Microsoft Sans Serif"/>
              <a:cs typeface="Microsoft Sans Serif"/>
            </a:endParaRPr>
          </a:p>
          <a:p>
            <a:pPr marL="329565">
              <a:lnSpc>
                <a:spcPct val="100000"/>
              </a:lnSpc>
              <a:spcBef>
                <a:spcPts val="20"/>
              </a:spcBef>
            </a:pPr>
            <a:r>
              <a:rPr sz="2200" dirty="0">
                <a:latin typeface="Microsoft Sans Serif"/>
                <a:cs typeface="Microsoft Sans Serif"/>
              </a:rPr>
              <a:t>информации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мозгом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5846165"/>
            <a:ext cx="8649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icrosoft Sans Serif"/>
                <a:cs typeface="Microsoft Sans Serif"/>
              </a:rPr>
              <a:t>*Осовский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С.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Нейронные</a:t>
            </a:r>
            <a:r>
              <a:rPr sz="1400" dirty="0">
                <a:latin typeface="Microsoft Sans Serif"/>
                <a:cs typeface="Microsoft Sans Serif"/>
              </a:rPr>
              <a:t> сети для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обработки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информации.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370" dirty="0">
                <a:latin typeface="Microsoft Sans Serif"/>
                <a:cs typeface="Microsoft Sans Serif"/>
              </a:rPr>
              <a:t>–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М.: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Финансы</a:t>
            </a:r>
            <a:r>
              <a:rPr sz="1400" dirty="0">
                <a:latin typeface="Microsoft Sans Serif"/>
                <a:cs typeface="Microsoft Sans Serif"/>
              </a:rPr>
              <a:t> и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статистика. </a:t>
            </a:r>
            <a:r>
              <a:rPr sz="1400" spc="370" dirty="0">
                <a:latin typeface="Microsoft Sans Serif"/>
                <a:cs typeface="Microsoft Sans Serif"/>
              </a:rPr>
              <a:t>–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2002.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370" dirty="0">
                <a:latin typeface="Microsoft Sans Serif"/>
                <a:cs typeface="Microsoft Sans Serif"/>
              </a:rPr>
              <a:t>–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344</a:t>
            </a:r>
            <a:r>
              <a:rPr sz="1400" dirty="0">
                <a:latin typeface="Microsoft Sans Serif"/>
                <a:cs typeface="Microsoft Sans Serif"/>
              </a:rPr>
              <a:t> с.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7272" y="1982723"/>
            <a:ext cx="4693920" cy="37551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spc="10" dirty="0"/>
              <a:t>Биологические основы функционирования </a:t>
            </a:r>
            <a:r>
              <a:rPr spc="15" dirty="0"/>
              <a:t> </a:t>
            </a:r>
            <a:r>
              <a:rPr spc="10" dirty="0"/>
              <a:t>нейронов</a:t>
            </a:r>
            <a:r>
              <a:rPr spc="-15" dirty="0"/>
              <a:t> </a:t>
            </a:r>
            <a:r>
              <a:rPr spc="10" dirty="0"/>
              <a:t>в</a:t>
            </a:r>
            <a:r>
              <a:rPr spc="15" dirty="0"/>
              <a:t> </a:t>
            </a:r>
            <a:r>
              <a:rPr dirty="0"/>
              <a:t>искусственных</a:t>
            </a:r>
            <a:r>
              <a:rPr spc="55" dirty="0"/>
              <a:t> </a:t>
            </a:r>
            <a:r>
              <a:rPr spc="10" dirty="0"/>
              <a:t>нейронных</a:t>
            </a:r>
            <a:r>
              <a:rPr dirty="0"/>
              <a:t> </a:t>
            </a:r>
            <a:r>
              <a:rPr spc="-5" dirty="0"/>
              <a:t>сетях</a:t>
            </a:r>
            <a:r>
              <a:rPr spc="45" dirty="0"/>
              <a:t> </a:t>
            </a:r>
            <a:r>
              <a:rPr spc="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40" y="1221105"/>
            <a:ext cx="8720455" cy="40786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79545"/>
              <a:buFont typeface="Wingdings"/>
              <a:buChar char=""/>
              <a:tabLst>
                <a:tab pos="330200" algn="l"/>
              </a:tabLst>
            </a:pPr>
            <a:r>
              <a:rPr sz="2200" spc="-10" dirty="0">
                <a:latin typeface="Microsoft Sans Serif"/>
                <a:cs typeface="Microsoft Sans Serif"/>
              </a:rPr>
              <a:t>Механизмы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функционирования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биологических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нейронов</a:t>
            </a:r>
          </a:p>
          <a:p>
            <a:pPr marL="329565">
              <a:lnSpc>
                <a:spcPct val="100000"/>
              </a:lnSpc>
              <a:spcBef>
                <a:spcPts val="20"/>
              </a:spcBef>
            </a:pPr>
            <a:r>
              <a:rPr sz="2200" spc="5" dirty="0">
                <a:latin typeface="Microsoft Sans Serif"/>
                <a:cs typeface="Microsoft Sans Serif"/>
              </a:rPr>
              <a:t>объясняют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поведение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нейронов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искусственной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нейронной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сети</a:t>
            </a:r>
            <a:endParaRPr sz="2200" dirty="0">
              <a:latin typeface="Microsoft Sans Serif"/>
              <a:cs typeface="Microsoft Sans Serif"/>
            </a:endParaRPr>
          </a:p>
          <a:p>
            <a:pPr marL="329565" indent="-317500">
              <a:lnSpc>
                <a:spcPct val="100000"/>
              </a:lnSpc>
              <a:spcBef>
                <a:spcPts val="555"/>
              </a:spcBef>
              <a:buSzPct val="79545"/>
              <a:buFont typeface="Wingdings"/>
              <a:buChar char=""/>
              <a:tabLst>
                <a:tab pos="330200" algn="l"/>
              </a:tabLst>
            </a:pPr>
            <a:r>
              <a:rPr sz="2200" b="1" i="1" spc="5" dirty="0">
                <a:latin typeface="Arial"/>
                <a:cs typeface="Arial"/>
              </a:rPr>
              <a:t>Биологический</a:t>
            </a:r>
            <a:r>
              <a:rPr sz="2200" b="1" i="1" spc="-40" dirty="0">
                <a:latin typeface="Arial"/>
                <a:cs typeface="Arial"/>
              </a:rPr>
              <a:t> </a:t>
            </a:r>
            <a:r>
              <a:rPr sz="2200" b="1" i="1" spc="10" dirty="0">
                <a:latin typeface="Arial"/>
                <a:cs typeface="Arial"/>
              </a:rPr>
              <a:t>нейрон</a:t>
            </a:r>
            <a:r>
              <a:rPr sz="2200" b="1" i="1" spc="-5" dirty="0">
                <a:latin typeface="Arial"/>
                <a:cs typeface="Arial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состоит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из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10" dirty="0">
                <a:latin typeface="Microsoft Sans Serif"/>
                <a:cs typeface="Microsoft Sans Serif"/>
              </a:rPr>
              <a:t>следующих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частей: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64160">
              <a:lnSpc>
                <a:spcPct val="100000"/>
              </a:lnSpc>
              <a:spcBef>
                <a:spcPts val="555"/>
              </a:spcBef>
              <a:buChar char="–"/>
              <a:tabLst>
                <a:tab pos="699135" algn="l"/>
              </a:tabLst>
            </a:pPr>
            <a:r>
              <a:rPr sz="2200" spc="15" dirty="0">
                <a:latin typeface="Microsoft Sans Serif"/>
                <a:cs typeface="Microsoft Sans Serif"/>
              </a:rPr>
              <a:t>Тело, </a:t>
            </a:r>
            <a:r>
              <a:rPr sz="2200" spc="-10" dirty="0">
                <a:latin typeface="Microsoft Sans Serif"/>
                <a:cs typeface="Microsoft Sans Serif"/>
              </a:rPr>
              <a:t>называемое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b="1" i="1" spc="5" dirty="0">
                <a:latin typeface="Arial"/>
                <a:cs typeface="Arial"/>
              </a:rPr>
              <a:t>сомой</a:t>
            </a:r>
            <a:r>
              <a:rPr sz="2200" spc="5" dirty="0">
                <a:latin typeface="Microsoft Sans Serif"/>
                <a:cs typeface="Microsoft Sans Serif"/>
              </a:rPr>
              <a:t>, </a:t>
            </a:r>
            <a:r>
              <a:rPr sz="2200" dirty="0">
                <a:latin typeface="Microsoft Sans Serif"/>
                <a:cs typeface="Microsoft Sans Serif"/>
              </a:rPr>
              <a:t>внутри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которой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расположено</a:t>
            </a:r>
            <a:endParaRPr sz="22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  <a:spcBef>
                <a:spcPts val="10"/>
              </a:spcBef>
            </a:pPr>
            <a:r>
              <a:rPr sz="2200" spc="10" dirty="0">
                <a:latin typeface="Microsoft Sans Serif"/>
                <a:cs typeface="Microsoft Sans Serif"/>
              </a:rPr>
              <a:t>ядро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64160">
              <a:lnSpc>
                <a:spcPct val="100000"/>
              </a:lnSpc>
              <a:spcBef>
                <a:spcPts val="555"/>
              </a:spcBef>
              <a:buChar char="–"/>
              <a:tabLst>
                <a:tab pos="699135" algn="l"/>
              </a:tabLst>
            </a:pPr>
            <a:r>
              <a:rPr sz="2200" spc="10" dirty="0">
                <a:latin typeface="Microsoft Sans Serif"/>
                <a:cs typeface="Microsoft Sans Serif"/>
              </a:rPr>
              <a:t>От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сомы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отходят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отростки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двух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типов: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тонкие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густо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63500">
              <a:lnSpc>
                <a:spcPts val="2660"/>
              </a:lnSpc>
              <a:spcBef>
                <a:spcPts val="85"/>
              </a:spcBef>
            </a:pPr>
            <a:r>
              <a:rPr sz="2200" spc="5" dirty="0">
                <a:latin typeface="Microsoft Sans Serif"/>
                <a:cs typeface="Microsoft Sans Serif"/>
              </a:rPr>
              <a:t>ветвящиеся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b="1" i="1" spc="5" dirty="0">
                <a:latin typeface="Arial"/>
                <a:cs typeface="Arial"/>
              </a:rPr>
              <a:t>дендриты </a:t>
            </a:r>
            <a:r>
              <a:rPr sz="2200" spc="10" dirty="0">
                <a:latin typeface="Microsoft Sans Serif"/>
                <a:cs typeface="Microsoft Sans Serif"/>
              </a:rPr>
              <a:t>и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15" dirty="0">
                <a:latin typeface="Microsoft Sans Serif"/>
                <a:cs typeface="Microsoft Sans Serif"/>
              </a:rPr>
              <a:t>более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10" dirty="0">
                <a:latin typeface="Microsoft Sans Serif"/>
                <a:cs typeface="Microsoft Sans Serif"/>
              </a:rPr>
              <a:t>толстый,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0" dirty="0">
                <a:latin typeface="Microsoft Sans Serif"/>
                <a:cs typeface="Microsoft Sans Serif"/>
              </a:rPr>
              <a:t>расщепляющийся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на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конце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b="1" i="1" spc="5" dirty="0">
                <a:latin typeface="Arial"/>
                <a:cs typeface="Arial"/>
              </a:rPr>
              <a:t>аксон</a:t>
            </a:r>
            <a:endParaRPr sz="2200" dirty="0">
              <a:latin typeface="Arial"/>
              <a:cs typeface="Arial"/>
            </a:endParaRPr>
          </a:p>
          <a:p>
            <a:pPr marL="698500" lvl="1" indent="-264160">
              <a:lnSpc>
                <a:spcPct val="100000"/>
              </a:lnSpc>
              <a:spcBef>
                <a:spcPts val="464"/>
              </a:spcBef>
              <a:buChar char="–"/>
              <a:tabLst>
                <a:tab pos="699135" algn="l"/>
              </a:tabLst>
            </a:pPr>
            <a:r>
              <a:rPr sz="2200" spc="5" dirty="0">
                <a:latin typeface="Microsoft Sans Serif"/>
                <a:cs typeface="Microsoft Sans Serif"/>
              </a:rPr>
              <a:t>Входные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сигналы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поступают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10" dirty="0">
                <a:latin typeface="Microsoft Sans Serif"/>
                <a:cs typeface="Microsoft Sans Serif"/>
              </a:rPr>
              <a:t>в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клетку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через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b="1" i="1" spc="5" dirty="0">
                <a:latin typeface="Arial"/>
                <a:cs typeface="Arial"/>
              </a:rPr>
              <a:t>синапсы</a:t>
            </a:r>
            <a:endParaRPr sz="2200" dirty="0">
              <a:latin typeface="Arial"/>
              <a:cs typeface="Arial"/>
            </a:endParaRPr>
          </a:p>
          <a:p>
            <a:pPr marL="698500" marR="1127125" lvl="1" indent="-264160">
              <a:lnSpc>
                <a:spcPct val="100899"/>
              </a:lnSpc>
              <a:spcBef>
                <a:spcPts val="515"/>
              </a:spcBef>
              <a:buChar char="–"/>
              <a:tabLst>
                <a:tab pos="699135" algn="l"/>
              </a:tabLst>
            </a:pPr>
            <a:r>
              <a:rPr sz="2200" spc="5" dirty="0">
                <a:latin typeface="Microsoft Sans Serif"/>
                <a:cs typeface="Microsoft Sans Serif"/>
              </a:rPr>
              <a:t>Выходной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сигнал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отводится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аксоном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через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нервные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окончания,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называемые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b="1" i="1" spc="10" dirty="0">
                <a:latin typeface="Arial"/>
                <a:cs typeface="Arial"/>
              </a:rPr>
              <a:t>коллатералями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54740"/>
            <a:ext cx="7588884" cy="86241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Модель</a:t>
            </a:r>
            <a:r>
              <a:rPr spc="-5" dirty="0"/>
              <a:t> </a:t>
            </a:r>
            <a:r>
              <a:rPr spc="10" dirty="0"/>
              <a:t>нейрона</a:t>
            </a:r>
            <a:r>
              <a:rPr spc="-10" dirty="0"/>
              <a:t> </a:t>
            </a:r>
            <a:r>
              <a:rPr dirty="0" err="1"/>
              <a:t>искусственной</a:t>
            </a:r>
            <a:r>
              <a:rPr spc="40" dirty="0"/>
              <a:t> </a:t>
            </a:r>
            <a:r>
              <a:rPr spc="5" dirty="0" err="1"/>
              <a:t>нейросети</a:t>
            </a:r>
            <a:r>
              <a:rPr lang="ru-RU" spc="5" dirty="0"/>
              <a:t> (однослойный персептрон)</a:t>
            </a:r>
            <a:endParaRPr spc="5" dirty="0"/>
          </a:p>
        </p:txBody>
      </p:sp>
      <p:grpSp>
        <p:nvGrpSpPr>
          <p:cNvPr id="3" name="object 3"/>
          <p:cNvGrpSpPr/>
          <p:nvPr/>
        </p:nvGrpSpPr>
        <p:grpSpPr>
          <a:xfrm>
            <a:off x="1584896" y="1179512"/>
            <a:ext cx="7416165" cy="2275840"/>
            <a:chOff x="1584896" y="1179512"/>
            <a:chExt cx="7416165" cy="2275840"/>
          </a:xfrm>
        </p:grpSpPr>
        <p:sp>
          <p:nvSpPr>
            <p:cNvPr id="4" name="object 4"/>
            <p:cNvSpPr/>
            <p:nvPr/>
          </p:nvSpPr>
          <p:spPr>
            <a:xfrm>
              <a:off x="1597913" y="1192529"/>
              <a:ext cx="355600" cy="356870"/>
            </a:xfrm>
            <a:custGeom>
              <a:avLst/>
              <a:gdLst/>
              <a:ahLst/>
              <a:cxnLst/>
              <a:rect l="l" t="t" r="r" b="b"/>
              <a:pathLst>
                <a:path w="355600" h="356869">
                  <a:moveTo>
                    <a:pt x="177546" y="0"/>
                  </a:moveTo>
                  <a:lnTo>
                    <a:pt x="130351" y="6372"/>
                  </a:lnTo>
                  <a:lnTo>
                    <a:pt x="87940" y="24355"/>
                  </a:lnTo>
                  <a:lnTo>
                    <a:pt x="52006" y="52244"/>
                  </a:lnTo>
                  <a:lnTo>
                    <a:pt x="24242" y="88335"/>
                  </a:lnTo>
                  <a:lnTo>
                    <a:pt x="6342" y="130924"/>
                  </a:lnTo>
                  <a:lnTo>
                    <a:pt x="0" y="178308"/>
                  </a:lnTo>
                  <a:lnTo>
                    <a:pt x="6342" y="225691"/>
                  </a:lnTo>
                  <a:lnTo>
                    <a:pt x="24242" y="268280"/>
                  </a:lnTo>
                  <a:lnTo>
                    <a:pt x="52006" y="304371"/>
                  </a:lnTo>
                  <a:lnTo>
                    <a:pt x="87940" y="332260"/>
                  </a:lnTo>
                  <a:lnTo>
                    <a:pt x="130351" y="350243"/>
                  </a:lnTo>
                  <a:lnTo>
                    <a:pt x="177546" y="356616"/>
                  </a:lnTo>
                  <a:lnTo>
                    <a:pt x="224740" y="350243"/>
                  </a:lnTo>
                  <a:lnTo>
                    <a:pt x="267151" y="332260"/>
                  </a:lnTo>
                  <a:lnTo>
                    <a:pt x="303085" y="304371"/>
                  </a:lnTo>
                  <a:lnTo>
                    <a:pt x="330849" y="268280"/>
                  </a:lnTo>
                  <a:lnTo>
                    <a:pt x="348749" y="225691"/>
                  </a:lnTo>
                  <a:lnTo>
                    <a:pt x="355092" y="178308"/>
                  </a:lnTo>
                  <a:lnTo>
                    <a:pt x="348749" y="130924"/>
                  </a:lnTo>
                  <a:lnTo>
                    <a:pt x="330849" y="88335"/>
                  </a:lnTo>
                  <a:lnTo>
                    <a:pt x="303085" y="52244"/>
                  </a:lnTo>
                  <a:lnTo>
                    <a:pt x="267151" y="24355"/>
                  </a:lnTo>
                  <a:lnTo>
                    <a:pt x="224740" y="6372"/>
                  </a:lnTo>
                  <a:lnTo>
                    <a:pt x="17754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7913" y="1192529"/>
              <a:ext cx="355600" cy="356870"/>
            </a:xfrm>
            <a:custGeom>
              <a:avLst/>
              <a:gdLst/>
              <a:ahLst/>
              <a:cxnLst/>
              <a:rect l="l" t="t" r="r" b="b"/>
              <a:pathLst>
                <a:path w="355600" h="356869">
                  <a:moveTo>
                    <a:pt x="0" y="178308"/>
                  </a:moveTo>
                  <a:lnTo>
                    <a:pt x="6342" y="130924"/>
                  </a:lnTo>
                  <a:lnTo>
                    <a:pt x="24242" y="88335"/>
                  </a:lnTo>
                  <a:lnTo>
                    <a:pt x="52006" y="52244"/>
                  </a:lnTo>
                  <a:lnTo>
                    <a:pt x="87940" y="24355"/>
                  </a:lnTo>
                  <a:lnTo>
                    <a:pt x="130351" y="6372"/>
                  </a:lnTo>
                  <a:lnTo>
                    <a:pt x="177546" y="0"/>
                  </a:lnTo>
                  <a:lnTo>
                    <a:pt x="224740" y="6372"/>
                  </a:lnTo>
                  <a:lnTo>
                    <a:pt x="267151" y="24355"/>
                  </a:lnTo>
                  <a:lnTo>
                    <a:pt x="303085" y="52244"/>
                  </a:lnTo>
                  <a:lnTo>
                    <a:pt x="330849" y="88335"/>
                  </a:lnTo>
                  <a:lnTo>
                    <a:pt x="348749" y="130924"/>
                  </a:lnTo>
                  <a:lnTo>
                    <a:pt x="355092" y="178308"/>
                  </a:lnTo>
                  <a:lnTo>
                    <a:pt x="348749" y="225691"/>
                  </a:lnTo>
                  <a:lnTo>
                    <a:pt x="330849" y="268280"/>
                  </a:lnTo>
                  <a:lnTo>
                    <a:pt x="303085" y="304371"/>
                  </a:lnTo>
                  <a:lnTo>
                    <a:pt x="267151" y="332260"/>
                  </a:lnTo>
                  <a:lnTo>
                    <a:pt x="224740" y="350243"/>
                  </a:lnTo>
                  <a:lnTo>
                    <a:pt x="177546" y="356616"/>
                  </a:lnTo>
                  <a:lnTo>
                    <a:pt x="130351" y="350243"/>
                  </a:lnTo>
                  <a:lnTo>
                    <a:pt x="87940" y="332260"/>
                  </a:lnTo>
                  <a:lnTo>
                    <a:pt x="52006" y="304371"/>
                  </a:lnTo>
                  <a:lnTo>
                    <a:pt x="24242" y="268280"/>
                  </a:lnTo>
                  <a:lnTo>
                    <a:pt x="6342" y="225691"/>
                  </a:lnTo>
                  <a:lnTo>
                    <a:pt x="0" y="17830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7913" y="168783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546" y="0"/>
                  </a:moveTo>
                  <a:lnTo>
                    <a:pt x="130351" y="6342"/>
                  </a:lnTo>
                  <a:lnTo>
                    <a:pt x="87940" y="24242"/>
                  </a:lnTo>
                  <a:lnTo>
                    <a:pt x="52006" y="52006"/>
                  </a:lnTo>
                  <a:lnTo>
                    <a:pt x="24242" y="87940"/>
                  </a:lnTo>
                  <a:lnTo>
                    <a:pt x="6342" y="130351"/>
                  </a:lnTo>
                  <a:lnTo>
                    <a:pt x="0" y="177546"/>
                  </a:lnTo>
                  <a:lnTo>
                    <a:pt x="6342" y="224740"/>
                  </a:lnTo>
                  <a:lnTo>
                    <a:pt x="24242" y="267151"/>
                  </a:lnTo>
                  <a:lnTo>
                    <a:pt x="52006" y="303085"/>
                  </a:lnTo>
                  <a:lnTo>
                    <a:pt x="87940" y="330849"/>
                  </a:lnTo>
                  <a:lnTo>
                    <a:pt x="130351" y="348749"/>
                  </a:lnTo>
                  <a:lnTo>
                    <a:pt x="177546" y="355092"/>
                  </a:lnTo>
                  <a:lnTo>
                    <a:pt x="224740" y="348749"/>
                  </a:lnTo>
                  <a:lnTo>
                    <a:pt x="267151" y="330849"/>
                  </a:lnTo>
                  <a:lnTo>
                    <a:pt x="303085" y="303085"/>
                  </a:lnTo>
                  <a:lnTo>
                    <a:pt x="330849" y="267151"/>
                  </a:lnTo>
                  <a:lnTo>
                    <a:pt x="348749" y="224740"/>
                  </a:lnTo>
                  <a:lnTo>
                    <a:pt x="355092" y="177546"/>
                  </a:lnTo>
                  <a:lnTo>
                    <a:pt x="348749" y="130351"/>
                  </a:lnTo>
                  <a:lnTo>
                    <a:pt x="330849" y="87940"/>
                  </a:lnTo>
                  <a:lnTo>
                    <a:pt x="303085" y="52006"/>
                  </a:lnTo>
                  <a:lnTo>
                    <a:pt x="267151" y="24242"/>
                  </a:lnTo>
                  <a:lnTo>
                    <a:pt x="224740" y="6342"/>
                  </a:lnTo>
                  <a:lnTo>
                    <a:pt x="17754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7913" y="168783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0" y="177546"/>
                  </a:moveTo>
                  <a:lnTo>
                    <a:pt x="6342" y="130351"/>
                  </a:lnTo>
                  <a:lnTo>
                    <a:pt x="24242" y="87940"/>
                  </a:lnTo>
                  <a:lnTo>
                    <a:pt x="52006" y="52006"/>
                  </a:lnTo>
                  <a:lnTo>
                    <a:pt x="87940" y="24242"/>
                  </a:lnTo>
                  <a:lnTo>
                    <a:pt x="130351" y="6342"/>
                  </a:lnTo>
                  <a:lnTo>
                    <a:pt x="177546" y="0"/>
                  </a:lnTo>
                  <a:lnTo>
                    <a:pt x="224740" y="6342"/>
                  </a:lnTo>
                  <a:lnTo>
                    <a:pt x="267151" y="24242"/>
                  </a:lnTo>
                  <a:lnTo>
                    <a:pt x="303085" y="52006"/>
                  </a:lnTo>
                  <a:lnTo>
                    <a:pt x="330849" y="87940"/>
                  </a:lnTo>
                  <a:lnTo>
                    <a:pt x="348749" y="130351"/>
                  </a:lnTo>
                  <a:lnTo>
                    <a:pt x="355092" y="177546"/>
                  </a:lnTo>
                  <a:lnTo>
                    <a:pt x="348749" y="224740"/>
                  </a:lnTo>
                  <a:lnTo>
                    <a:pt x="330849" y="267151"/>
                  </a:lnTo>
                  <a:lnTo>
                    <a:pt x="303085" y="303085"/>
                  </a:lnTo>
                  <a:lnTo>
                    <a:pt x="267151" y="330849"/>
                  </a:lnTo>
                  <a:lnTo>
                    <a:pt x="224740" y="348749"/>
                  </a:lnTo>
                  <a:lnTo>
                    <a:pt x="177546" y="355092"/>
                  </a:lnTo>
                  <a:lnTo>
                    <a:pt x="130351" y="348749"/>
                  </a:lnTo>
                  <a:lnTo>
                    <a:pt x="87940" y="330849"/>
                  </a:lnTo>
                  <a:lnTo>
                    <a:pt x="52006" y="303085"/>
                  </a:lnTo>
                  <a:lnTo>
                    <a:pt x="24242" y="267151"/>
                  </a:lnTo>
                  <a:lnTo>
                    <a:pt x="6342" y="224740"/>
                  </a:lnTo>
                  <a:lnTo>
                    <a:pt x="0" y="177546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7913" y="2154174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546" y="0"/>
                  </a:moveTo>
                  <a:lnTo>
                    <a:pt x="130351" y="6342"/>
                  </a:lnTo>
                  <a:lnTo>
                    <a:pt x="87940" y="24242"/>
                  </a:lnTo>
                  <a:lnTo>
                    <a:pt x="52006" y="52006"/>
                  </a:lnTo>
                  <a:lnTo>
                    <a:pt x="24242" y="87940"/>
                  </a:lnTo>
                  <a:lnTo>
                    <a:pt x="6342" y="130351"/>
                  </a:lnTo>
                  <a:lnTo>
                    <a:pt x="0" y="177546"/>
                  </a:lnTo>
                  <a:lnTo>
                    <a:pt x="6342" y="224740"/>
                  </a:lnTo>
                  <a:lnTo>
                    <a:pt x="24242" y="267151"/>
                  </a:lnTo>
                  <a:lnTo>
                    <a:pt x="52006" y="303085"/>
                  </a:lnTo>
                  <a:lnTo>
                    <a:pt x="87940" y="330849"/>
                  </a:lnTo>
                  <a:lnTo>
                    <a:pt x="130351" y="348749"/>
                  </a:lnTo>
                  <a:lnTo>
                    <a:pt x="177546" y="355091"/>
                  </a:lnTo>
                  <a:lnTo>
                    <a:pt x="224740" y="348749"/>
                  </a:lnTo>
                  <a:lnTo>
                    <a:pt x="267151" y="330849"/>
                  </a:lnTo>
                  <a:lnTo>
                    <a:pt x="303085" y="303085"/>
                  </a:lnTo>
                  <a:lnTo>
                    <a:pt x="330849" y="267151"/>
                  </a:lnTo>
                  <a:lnTo>
                    <a:pt x="348749" y="224740"/>
                  </a:lnTo>
                  <a:lnTo>
                    <a:pt x="355092" y="177546"/>
                  </a:lnTo>
                  <a:lnTo>
                    <a:pt x="348749" y="130351"/>
                  </a:lnTo>
                  <a:lnTo>
                    <a:pt x="330849" y="87940"/>
                  </a:lnTo>
                  <a:lnTo>
                    <a:pt x="303085" y="52006"/>
                  </a:lnTo>
                  <a:lnTo>
                    <a:pt x="267151" y="24242"/>
                  </a:lnTo>
                  <a:lnTo>
                    <a:pt x="224740" y="6342"/>
                  </a:lnTo>
                  <a:lnTo>
                    <a:pt x="17754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7913" y="2154174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0" y="177546"/>
                  </a:moveTo>
                  <a:lnTo>
                    <a:pt x="6342" y="130351"/>
                  </a:lnTo>
                  <a:lnTo>
                    <a:pt x="24242" y="87940"/>
                  </a:lnTo>
                  <a:lnTo>
                    <a:pt x="52006" y="52006"/>
                  </a:lnTo>
                  <a:lnTo>
                    <a:pt x="87940" y="24242"/>
                  </a:lnTo>
                  <a:lnTo>
                    <a:pt x="130351" y="6342"/>
                  </a:lnTo>
                  <a:lnTo>
                    <a:pt x="177546" y="0"/>
                  </a:lnTo>
                  <a:lnTo>
                    <a:pt x="224740" y="6342"/>
                  </a:lnTo>
                  <a:lnTo>
                    <a:pt x="267151" y="24242"/>
                  </a:lnTo>
                  <a:lnTo>
                    <a:pt x="303085" y="52006"/>
                  </a:lnTo>
                  <a:lnTo>
                    <a:pt x="330849" y="87940"/>
                  </a:lnTo>
                  <a:lnTo>
                    <a:pt x="348749" y="130351"/>
                  </a:lnTo>
                  <a:lnTo>
                    <a:pt x="355092" y="177546"/>
                  </a:lnTo>
                  <a:lnTo>
                    <a:pt x="348749" y="224740"/>
                  </a:lnTo>
                  <a:lnTo>
                    <a:pt x="330849" y="267151"/>
                  </a:lnTo>
                  <a:lnTo>
                    <a:pt x="303085" y="303085"/>
                  </a:lnTo>
                  <a:lnTo>
                    <a:pt x="267151" y="330849"/>
                  </a:lnTo>
                  <a:lnTo>
                    <a:pt x="224740" y="348749"/>
                  </a:lnTo>
                  <a:lnTo>
                    <a:pt x="177546" y="355091"/>
                  </a:lnTo>
                  <a:lnTo>
                    <a:pt x="130351" y="348749"/>
                  </a:lnTo>
                  <a:lnTo>
                    <a:pt x="87940" y="330849"/>
                  </a:lnTo>
                  <a:lnTo>
                    <a:pt x="52006" y="303085"/>
                  </a:lnTo>
                  <a:lnTo>
                    <a:pt x="24242" y="267151"/>
                  </a:lnTo>
                  <a:lnTo>
                    <a:pt x="6342" y="224740"/>
                  </a:lnTo>
                  <a:lnTo>
                    <a:pt x="0" y="177546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7913" y="2620517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546" y="0"/>
                  </a:moveTo>
                  <a:lnTo>
                    <a:pt x="130351" y="6342"/>
                  </a:lnTo>
                  <a:lnTo>
                    <a:pt x="87940" y="24242"/>
                  </a:lnTo>
                  <a:lnTo>
                    <a:pt x="52006" y="52006"/>
                  </a:lnTo>
                  <a:lnTo>
                    <a:pt x="24242" y="87940"/>
                  </a:lnTo>
                  <a:lnTo>
                    <a:pt x="6342" y="130351"/>
                  </a:lnTo>
                  <a:lnTo>
                    <a:pt x="0" y="177546"/>
                  </a:lnTo>
                  <a:lnTo>
                    <a:pt x="6342" y="224740"/>
                  </a:lnTo>
                  <a:lnTo>
                    <a:pt x="24242" y="267151"/>
                  </a:lnTo>
                  <a:lnTo>
                    <a:pt x="52006" y="303085"/>
                  </a:lnTo>
                  <a:lnTo>
                    <a:pt x="87940" y="330849"/>
                  </a:lnTo>
                  <a:lnTo>
                    <a:pt x="130351" y="348749"/>
                  </a:lnTo>
                  <a:lnTo>
                    <a:pt x="177546" y="355092"/>
                  </a:lnTo>
                  <a:lnTo>
                    <a:pt x="224740" y="348749"/>
                  </a:lnTo>
                  <a:lnTo>
                    <a:pt x="267151" y="330849"/>
                  </a:lnTo>
                  <a:lnTo>
                    <a:pt x="303085" y="303085"/>
                  </a:lnTo>
                  <a:lnTo>
                    <a:pt x="330849" y="267151"/>
                  </a:lnTo>
                  <a:lnTo>
                    <a:pt x="348749" y="224740"/>
                  </a:lnTo>
                  <a:lnTo>
                    <a:pt x="355092" y="177546"/>
                  </a:lnTo>
                  <a:lnTo>
                    <a:pt x="348749" y="130351"/>
                  </a:lnTo>
                  <a:lnTo>
                    <a:pt x="330849" y="87940"/>
                  </a:lnTo>
                  <a:lnTo>
                    <a:pt x="303085" y="52006"/>
                  </a:lnTo>
                  <a:lnTo>
                    <a:pt x="267151" y="24242"/>
                  </a:lnTo>
                  <a:lnTo>
                    <a:pt x="224740" y="6342"/>
                  </a:lnTo>
                  <a:lnTo>
                    <a:pt x="17754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7913" y="2620517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0" y="177546"/>
                  </a:moveTo>
                  <a:lnTo>
                    <a:pt x="6342" y="130351"/>
                  </a:lnTo>
                  <a:lnTo>
                    <a:pt x="24242" y="87940"/>
                  </a:lnTo>
                  <a:lnTo>
                    <a:pt x="52006" y="52006"/>
                  </a:lnTo>
                  <a:lnTo>
                    <a:pt x="87940" y="24242"/>
                  </a:lnTo>
                  <a:lnTo>
                    <a:pt x="130351" y="6342"/>
                  </a:lnTo>
                  <a:lnTo>
                    <a:pt x="177546" y="0"/>
                  </a:lnTo>
                  <a:lnTo>
                    <a:pt x="224740" y="6342"/>
                  </a:lnTo>
                  <a:lnTo>
                    <a:pt x="267151" y="24242"/>
                  </a:lnTo>
                  <a:lnTo>
                    <a:pt x="303085" y="52006"/>
                  </a:lnTo>
                  <a:lnTo>
                    <a:pt x="330849" y="87940"/>
                  </a:lnTo>
                  <a:lnTo>
                    <a:pt x="348749" y="130351"/>
                  </a:lnTo>
                  <a:lnTo>
                    <a:pt x="355092" y="177546"/>
                  </a:lnTo>
                  <a:lnTo>
                    <a:pt x="348749" y="224740"/>
                  </a:lnTo>
                  <a:lnTo>
                    <a:pt x="330849" y="267151"/>
                  </a:lnTo>
                  <a:lnTo>
                    <a:pt x="303085" y="303085"/>
                  </a:lnTo>
                  <a:lnTo>
                    <a:pt x="267151" y="330849"/>
                  </a:lnTo>
                  <a:lnTo>
                    <a:pt x="224740" y="348749"/>
                  </a:lnTo>
                  <a:lnTo>
                    <a:pt x="177546" y="355092"/>
                  </a:lnTo>
                  <a:lnTo>
                    <a:pt x="130351" y="348749"/>
                  </a:lnTo>
                  <a:lnTo>
                    <a:pt x="87940" y="330849"/>
                  </a:lnTo>
                  <a:lnTo>
                    <a:pt x="52006" y="303085"/>
                  </a:lnTo>
                  <a:lnTo>
                    <a:pt x="24242" y="267151"/>
                  </a:lnTo>
                  <a:lnTo>
                    <a:pt x="6342" y="224740"/>
                  </a:lnTo>
                  <a:lnTo>
                    <a:pt x="0" y="177546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9437" y="3086861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545" y="0"/>
                  </a:moveTo>
                  <a:lnTo>
                    <a:pt x="130351" y="6342"/>
                  </a:lnTo>
                  <a:lnTo>
                    <a:pt x="87940" y="24242"/>
                  </a:lnTo>
                  <a:lnTo>
                    <a:pt x="52006" y="52006"/>
                  </a:lnTo>
                  <a:lnTo>
                    <a:pt x="24242" y="87940"/>
                  </a:lnTo>
                  <a:lnTo>
                    <a:pt x="6342" y="130351"/>
                  </a:lnTo>
                  <a:lnTo>
                    <a:pt x="0" y="177546"/>
                  </a:lnTo>
                  <a:lnTo>
                    <a:pt x="6342" y="224740"/>
                  </a:lnTo>
                  <a:lnTo>
                    <a:pt x="24242" y="267151"/>
                  </a:lnTo>
                  <a:lnTo>
                    <a:pt x="52006" y="303085"/>
                  </a:lnTo>
                  <a:lnTo>
                    <a:pt x="87940" y="330849"/>
                  </a:lnTo>
                  <a:lnTo>
                    <a:pt x="130351" y="348749"/>
                  </a:lnTo>
                  <a:lnTo>
                    <a:pt x="177545" y="355091"/>
                  </a:lnTo>
                  <a:lnTo>
                    <a:pt x="224740" y="348749"/>
                  </a:lnTo>
                  <a:lnTo>
                    <a:pt x="267151" y="330849"/>
                  </a:lnTo>
                  <a:lnTo>
                    <a:pt x="303085" y="303085"/>
                  </a:lnTo>
                  <a:lnTo>
                    <a:pt x="330849" y="267151"/>
                  </a:lnTo>
                  <a:lnTo>
                    <a:pt x="348749" y="224740"/>
                  </a:lnTo>
                  <a:lnTo>
                    <a:pt x="355092" y="177546"/>
                  </a:lnTo>
                  <a:lnTo>
                    <a:pt x="348749" y="130351"/>
                  </a:lnTo>
                  <a:lnTo>
                    <a:pt x="330849" y="87940"/>
                  </a:lnTo>
                  <a:lnTo>
                    <a:pt x="303085" y="52006"/>
                  </a:lnTo>
                  <a:lnTo>
                    <a:pt x="267151" y="24242"/>
                  </a:lnTo>
                  <a:lnTo>
                    <a:pt x="224740" y="6342"/>
                  </a:lnTo>
                  <a:lnTo>
                    <a:pt x="177545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9437" y="3086861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0" y="177546"/>
                  </a:moveTo>
                  <a:lnTo>
                    <a:pt x="6342" y="130351"/>
                  </a:lnTo>
                  <a:lnTo>
                    <a:pt x="24242" y="87940"/>
                  </a:lnTo>
                  <a:lnTo>
                    <a:pt x="52006" y="52006"/>
                  </a:lnTo>
                  <a:lnTo>
                    <a:pt x="87940" y="24242"/>
                  </a:lnTo>
                  <a:lnTo>
                    <a:pt x="130351" y="6342"/>
                  </a:lnTo>
                  <a:lnTo>
                    <a:pt x="177545" y="0"/>
                  </a:lnTo>
                  <a:lnTo>
                    <a:pt x="224740" y="6342"/>
                  </a:lnTo>
                  <a:lnTo>
                    <a:pt x="267151" y="24242"/>
                  </a:lnTo>
                  <a:lnTo>
                    <a:pt x="303085" y="52006"/>
                  </a:lnTo>
                  <a:lnTo>
                    <a:pt x="330849" y="87940"/>
                  </a:lnTo>
                  <a:lnTo>
                    <a:pt x="348749" y="130351"/>
                  </a:lnTo>
                  <a:lnTo>
                    <a:pt x="355092" y="177546"/>
                  </a:lnTo>
                  <a:lnTo>
                    <a:pt x="348749" y="224740"/>
                  </a:lnTo>
                  <a:lnTo>
                    <a:pt x="330849" y="267151"/>
                  </a:lnTo>
                  <a:lnTo>
                    <a:pt x="303085" y="303085"/>
                  </a:lnTo>
                  <a:lnTo>
                    <a:pt x="267151" y="330849"/>
                  </a:lnTo>
                  <a:lnTo>
                    <a:pt x="224740" y="348749"/>
                  </a:lnTo>
                  <a:lnTo>
                    <a:pt x="177545" y="355091"/>
                  </a:lnTo>
                  <a:lnTo>
                    <a:pt x="130351" y="348749"/>
                  </a:lnTo>
                  <a:lnTo>
                    <a:pt x="87940" y="330849"/>
                  </a:lnTo>
                  <a:lnTo>
                    <a:pt x="52006" y="303085"/>
                  </a:lnTo>
                  <a:lnTo>
                    <a:pt x="24242" y="267151"/>
                  </a:lnTo>
                  <a:lnTo>
                    <a:pt x="6342" y="224740"/>
                  </a:lnTo>
                  <a:lnTo>
                    <a:pt x="0" y="177546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32698" y="2173986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546" y="0"/>
                  </a:moveTo>
                  <a:lnTo>
                    <a:pt x="130351" y="6342"/>
                  </a:lnTo>
                  <a:lnTo>
                    <a:pt x="87940" y="24242"/>
                  </a:lnTo>
                  <a:lnTo>
                    <a:pt x="52006" y="52006"/>
                  </a:lnTo>
                  <a:lnTo>
                    <a:pt x="24242" y="87940"/>
                  </a:lnTo>
                  <a:lnTo>
                    <a:pt x="6342" y="130351"/>
                  </a:lnTo>
                  <a:lnTo>
                    <a:pt x="0" y="177546"/>
                  </a:lnTo>
                  <a:lnTo>
                    <a:pt x="6342" y="224740"/>
                  </a:lnTo>
                  <a:lnTo>
                    <a:pt x="24242" y="267151"/>
                  </a:lnTo>
                  <a:lnTo>
                    <a:pt x="52006" y="303085"/>
                  </a:lnTo>
                  <a:lnTo>
                    <a:pt x="87940" y="330849"/>
                  </a:lnTo>
                  <a:lnTo>
                    <a:pt x="130351" y="348749"/>
                  </a:lnTo>
                  <a:lnTo>
                    <a:pt x="177546" y="355091"/>
                  </a:lnTo>
                  <a:lnTo>
                    <a:pt x="224740" y="348749"/>
                  </a:lnTo>
                  <a:lnTo>
                    <a:pt x="267151" y="330849"/>
                  </a:lnTo>
                  <a:lnTo>
                    <a:pt x="303085" y="303085"/>
                  </a:lnTo>
                  <a:lnTo>
                    <a:pt x="330849" y="267151"/>
                  </a:lnTo>
                  <a:lnTo>
                    <a:pt x="348749" y="224740"/>
                  </a:lnTo>
                  <a:lnTo>
                    <a:pt x="355092" y="177546"/>
                  </a:lnTo>
                  <a:lnTo>
                    <a:pt x="348749" y="130351"/>
                  </a:lnTo>
                  <a:lnTo>
                    <a:pt x="330849" y="87940"/>
                  </a:lnTo>
                  <a:lnTo>
                    <a:pt x="303085" y="52006"/>
                  </a:lnTo>
                  <a:lnTo>
                    <a:pt x="267151" y="24242"/>
                  </a:lnTo>
                  <a:lnTo>
                    <a:pt x="224740" y="6342"/>
                  </a:lnTo>
                  <a:lnTo>
                    <a:pt x="17754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32698" y="2173986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0" y="177546"/>
                  </a:moveTo>
                  <a:lnTo>
                    <a:pt x="6342" y="130351"/>
                  </a:lnTo>
                  <a:lnTo>
                    <a:pt x="24242" y="87940"/>
                  </a:lnTo>
                  <a:lnTo>
                    <a:pt x="52006" y="52006"/>
                  </a:lnTo>
                  <a:lnTo>
                    <a:pt x="87940" y="24242"/>
                  </a:lnTo>
                  <a:lnTo>
                    <a:pt x="130351" y="6342"/>
                  </a:lnTo>
                  <a:lnTo>
                    <a:pt x="177546" y="0"/>
                  </a:lnTo>
                  <a:lnTo>
                    <a:pt x="224740" y="6342"/>
                  </a:lnTo>
                  <a:lnTo>
                    <a:pt x="267151" y="24242"/>
                  </a:lnTo>
                  <a:lnTo>
                    <a:pt x="303085" y="52006"/>
                  </a:lnTo>
                  <a:lnTo>
                    <a:pt x="330849" y="87940"/>
                  </a:lnTo>
                  <a:lnTo>
                    <a:pt x="348749" y="130351"/>
                  </a:lnTo>
                  <a:lnTo>
                    <a:pt x="355092" y="177546"/>
                  </a:lnTo>
                  <a:lnTo>
                    <a:pt x="348749" y="224740"/>
                  </a:lnTo>
                  <a:lnTo>
                    <a:pt x="330849" y="267151"/>
                  </a:lnTo>
                  <a:lnTo>
                    <a:pt x="303085" y="303085"/>
                  </a:lnTo>
                  <a:lnTo>
                    <a:pt x="267151" y="330849"/>
                  </a:lnTo>
                  <a:lnTo>
                    <a:pt x="224740" y="348749"/>
                  </a:lnTo>
                  <a:lnTo>
                    <a:pt x="177546" y="355091"/>
                  </a:lnTo>
                  <a:lnTo>
                    <a:pt x="130351" y="348749"/>
                  </a:lnTo>
                  <a:lnTo>
                    <a:pt x="87940" y="330849"/>
                  </a:lnTo>
                  <a:lnTo>
                    <a:pt x="52006" y="303085"/>
                  </a:lnTo>
                  <a:lnTo>
                    <a:pt x="24242" y="267151"/>
                  </a:lnTo>
                  <a:lnTo>
                    <a:pt x="6342" y="224740"/>
                  </a:lnTo>
                  <a:lnTo>
                    <a:pt x="0" y="177546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21784" y="3016707"/>
            <a:ext cx="2093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Arial"/>
                <a:cs typeface="Arial"/>
              </a:rPr>
              <a:t>Тело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нейрона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20531" y="2639314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Вы</a:t>
            </a:r>
            <a:r>
              <a:rPr sz="2400" b="1" spc="-70" dirty="0">
                <a:latin typeface="Arial"/>
                <a:cs typeface="Arial"/>
              </a:rPr>
              <a:t>х</a:t>
            </a:r>
            <a:r>
              <a:rPr sz="2400" b="1" spc="-40" dirty="0">
                <a:latin typeface="Arial"/>
                <a:cs typeface="Arial"/>
              </a:rPr>
              <a:t>о</a:t>
            </a:r>
            <a:r>
              <a:rPr sz="2400" b="1" dirty="0">
                <a:latin typeface="Arial"/>
                <a:cs typeface="Arial"/>
              </a:rPr>
              <a:t>д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715010">
              <a:lnSpc>
                <a:spcPct val="100000"/>
              </a:lnSpc>
              <a:spcBef>
                <a:spcPts val="1230"/>
              </a:spcBef>
            </a:pPr>
            <a:r>
              <a:rPr spc="-30" dirty="0"/>
              <a:t>Входы</a:t>
            </a:r>
          </a:p>
          <a:p>
            <a:pPr marL="329565" marR="5080" indent="-317500" algn="just">
              <a:lnSpc>
                <a:spcPct val="100699"/>
              </a:lnSpc>
              <a:spcBef>
                <a:spcPts val="1055"/>
              </a:spcBef>
              <a:buSzPct val="79545"/>
              <a:buFont typeface="Wingdings"/>
              <a:buChar char=""/>
              <a:tabLst>
                <a:tab pos="330200" algn="l"/>
              </a:tabLst>
            </a:pPr>
            <a:r>
              <a:rPr sz="2200" b="0" spc="-55" dirty="0">
                <a:latin typeface="Microsoft Sans Serif"/>
                <a:cs typeface="Microsoft Sans Serif"/>
              </a:rPr>
              <a:t>Для </a:t>
            </a:r>
            <a:r>
              <a:rPr sz="2200" b="0" spc="-30" dirty="0">
                <a:latin typeface="Microsoft Sans Serif"/>
                <a:cs typeface="Microsoft Sans Serif"/>
              </a:rPr>
              <a:t>каждого </a:t>
            </a:r>
            <a:r>
              <a:rPr sz="2200" b="0" spc="-15" dirty="0">
                <a:latin typeface="Microsoft Sans Serif"/>
                <a:cs typeface="Microsoft Sans Serif"/>
              </a:rPr>
              <a:t>текущего </a:t>
            </a:r>
            <a:r>
              <a:rPr sz="2200" b="0" dirty="0">
                <a:latin typeface="Microsoft Sans Serif"/>
                <a:cs typeface="Microsoft Sans Serif"/>
              </a:rPr>
              <a:t>нейрона </a:t>
            </a:r>
            <a:r>
              <a:rPr sz="2200" b="0" spc="-20" dirty="0">
                <a:latin typeface="Microsoft Sans Serif"/>
                <a:cs typeface="Microsoft Sans Serif"/>
              </a:rPr>
              <a:t>аксоны </a:t>
            </a:r>
            <a:r>
              <a:rPr sz="2200" b="0" spc="5" dirty="0">
                <a:latin typeface="Microsoft Sans Serif"/>
                <a:cs typeface="Microsoft Sans Serif"/>
              </a:rPr>
              <a:t>входных </a:t>
            </a:r>
            <a:r>
              <a:rPr sz="2200" b="0" dirty="0">
                <a:latin typeface="Microsoft Sans Serif"/>
                <a:cs typeface="Microsoft Sans Serif"/>
              </a:rPr>
              <a:t>нейронов </a:t>
            </a:r>
            <a:r>
              <a:rPr sz="2200" b="0" spc="5" dirty="0">
                <a:latin typeface="Microsoft Sans Serif"/>
                <a:cs typeface="Microsoft Sans Serif"/>
              </a:rPr>
              <a:t> </a:t>
            </a:r>
            <a:r>
              <a:rPr sz="2200" b="0" spc="15" dirty="0">
                <a:latin typeface="Microsoft Sans Serif"/>
                <a:cs typeface="Microsoft Sans Serif"/>
              </a:rPr>
              <a:t>являются</a:t>
            </a:r>
            <a:r>
              <a:rPr sz="2200" b="0" spc="-5" dirty="0">
                <a:latin typeface="Microsoft Sans Serif"/>
                <a:cs typeface="Microsoft Sans Serif"/>
              </a:rPr>
              <a:t> </a:t>
            </a:r>
            <a:r>
              <a:rPr sz="2200" b="0" dirty="0">
                <a:latin typeface="Microsoft Sans Serif"/>
                <a:cs typeface="Microsoft Sans Serif"/>
              </a:rPr>
              <a:t>синапсами,</a:t>
            </a:r>
            <a:r>
              <a:rPr sz="2200" b="0" spc="20" dirty="0">
                <a:latin typeface="Microsoft Sans Serif"/>
                <a:cs typeface="Microsoft Sans Serif"/>
              </a:rPr>
              <a:t> </a:t>
            </a:r>
            <a:r>
              <a:rPr sz="2200" b="0" spc="-25" dirty="0">
                <a:latin typeface="Microsoft Sans Serif"/>
                <a:cs typeface="Microsoft Sans Serif"/>
              </a:rPr>
              <a:t>аксон</a:t>
            </a:r>
            <a:r>
              <a:rPr sz="2200" b="0" spc="40" dirty="0">
                <a:latin typeface="Microsoft Sans Serif"/>
                <a:cs typeface="Microsoft Sans Serif"/>
              </a:rPr>
              <a:t> </a:t>
            </a:r>
            <a:r>
              <a:rPr sz="2200" b="0" spc="-15" dirty="0">
                <a:latin typeface="Microsoft Sans Serif"/>
                <a:cs typeface="Microsoft Sans Serif"/>
              </a:rPr>
              <a:t>текущего</a:t>
            </a:r>
            <a:r>
              <a:rPr sz="2200" b="0" spc="45" dirty="0">
                <a:latin typeface="Microsoft Sans Serif"/>
                <a:cs typeface="Microsoft Sans Serif"/>
              </a:rPr>
              <a:t> </a:t>
            </a:r>
            <a:r>
              <a:rPr sz="2200" b="0" dirty="0">
                <a:latin typeface="Microsoft Sans Serif"/>
                <a:cs typeface="Microsoft Sans Serif"/>
              </a:rPr>
              <a:t>нейрона</a:t>
            </a:r>
            <a:r>
              <a:rPr sz="2200" b="0" spc="55" dirty="0">
                <a:latin typeface="Microsoft Sans Serif"/>
                <a:cs typeface="Microsoft Sans Serif"/>
              </a:rPr>
              <a:t> </a:t>
            </a:r>
            <a:r>
              <a:rPr sz="2200" b="0" spc="590" dirty="0">
                <a:latin typeface="Microsoft Sans Serif"/>
                <a:cs typeface="Microsoft Sans Serif"/>
              </a:rPr>
              <a:t>–</a:t>
            </a:r>
            <a:r>
              <a:rPr sz="2200" b="0" spc="25" dirty="0">
                <a:latin typeface="Microsoft Sans Serif"/>
                <a:cs typeface="Microsoft Sans Serif"/>
              </a:rPr>
              <a:t> </a:t>
            </a:r>
            <a:r>
              <a:rPr sz="2200" b="0" spc="-5" dirty="0">
                <a:latin typeface="Microsoft Sans Serif"/>
                <a:cs typeface="Microsoft Sans Serif"/>
              </a:rPr>
              <a:t>синапсом </a:t>
            </a:r>
            <a:r>
              <a:rPr sz="2200" b="0" spc="-575" dirty="0">
                <a:latin typeface="Microsoft Sans Serif"/>
                <a:cs typeface="Microsoft Sans Serif"/>
              </a:rPr>
              <a:t> </a:t>
            </a:r>
            <a:r>
              <a:rPr sz="2200" b="0" dirty="0">
                <a:latin typeface="Microsoft Sans Serif"/>
                <a:cs typeface="Microsoft Sans Serif"/>
              </a:rPr>
              <a:t>выходного</a:t>
            </a:r>
            <a:r>
              <a:rPr sz="2200" b="0" spc="20" dirty="0">
                <a:latin typeface="Microsoft Sans Serif"/>
                <a:cs typeface="Microsoft Sans Serif"/>
              </a:rPr>
              <a:t> </a:t>
            </a:r>
            <a:r>
              <a:rPr sz="2200" b="0" dirty="0">
                <a:latin typeface="Microsoft Sans Serif"/>
                <a:cs typeface="Microsoft Sans Serif"/>
              </a:rPr>
              <a:t>нейрона</a:t>
            </a:r>
            <a:endParaRPr sz="2200" dirty="0">
              <a:latin typeface="Microsoft Sans Serif"/>
              <a:cs typeface="Microsoft Sans Serif"/>
            </a:endParaRPr>
          </a:p>
          <a:p>
            <a:pPr marL="329565" indent="-317500" algn="just">
              <a:lnSpc>
                <a:spcPct val="100000"/>
              </a:lnSpc>
              <a:spcBef>
                <a:spcPts val="550"/>
              </a:spcBef>
              <a:buSzPct val="79545"/>
              <a:buFont typeface="Wingdings"/>
              <a:buChar char=""/>
              <a:tabLst>
                <a:tab pos="330200" algn="l"/>
              </a:tabLst>
            </a:pPr>
            <a:r>
              <a:rPr sz="2200" b="0" spc="10" dirty="0">
                <a:latin typeface="Microsoft Sans Serif"/>
                <a:cs typeface="Microsoft Sans Serif"/>
              </a:rPr>
              <a:t>Нейроны</a:t>
            </a:r>
            <a:r>
              <a:rPr sz="2200" b="0" dirty="0">
                <a:latin typeface="Microsoft Sans Serif"/>
                <a:cs typeface="Microsoft Sans Serif"/>
              </a:rPr>
              <a:t> </a:t>
            </a:r>
            <a:r>
              <a:rPr sz="2200" b="0" spc="-5" dirty="0">
                <a:latin typeface="Microsoft Sans Serif"/>
                <a:cs typeface="Microsoft Sans Serif"/>
              </a:rPr>
              <a:t>одного</a:t>
            </a:r>
            <a:r>
              <a:rPr sz="2200" b="0" spc="25" dirty="0">
                <a:latin typeface="Microsoft Sans Serif"/>
                <a:cs typeface="Microsoft Sans Serif"/>
              </a:rPr>
              <a:t> </a:t>
            </a:r>
            <a:r>
              <a:rPr sz="2200" b="0" spc="5" dirty="0">
                <a:latin typeface="Microsoft Sans Serif"/>
                <a:cs typeface="Microsoft Sans Serif"/>
              </a:rPr>
              <a:t>уровня</a:t>
            </a:r>
            <a:r>
              <a:rPr sz="2200" b="0" spc="25" dirty="0">
                <a:latin typeface="Microsoft Sans Serif"/>
                <a:cs typeface="Microsoft Sans Serif"/>
              </a:rPr>
              <a:t> </a:t>
            </a:r>
            <a:r>
              <a:rPr sz="2200" b="0" spc="-5" dirty="0">
                <a:latin typeface="Microsoft Sans Serif"/>
                <a:cs typeface="Microsoft Sans Serif"/>
              </a:rPr>
              <a:t>образуют</a:t>
            </a:r>
            <a:r>
              <a:rPr sz="2200" b="0" spc="15" dirty="0">
                <a:latin typeface="Microsoft Sans Serif"/>
                <a:cs typeface="Microsoft Sans Serif"/>
              </a:rPr>
              <a:t> </a:t>
            </a:r>
            <a:r>
              <a:rPr sz="2200" i="1" spc="5" dirty="0">
                <a:latin typeface="Arial"/>
                <a:cs typeface="Arial"/>
              </a:rPr>
              <a:t>слой</a:t>
            </a:r>
            <a:endParaRPr sz="2200" dirty="0">
              <a:latin typeface="Arial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555"/>
              </a:spcBef>
              <a:buSzPct val="79545"/>
              <a:buFont typeface="Wingdings"/>
              <a:buChar char=""/>
              <a:tabLst>
                <a:tab pos="330200" algn="l"/>
              </a:tabLst>
            </a:pPr>
            <a:r>
              <a:rPr sz="2200" b="0" spc="5" dirty="0">
                <a:latin typeface="Microsoft Sans Serif"/>
                <a:cs typeface="Microsoft Sans Serif"/>
              </a:rPr>
              <a:t>Обучение</a:t>
            </a:r>
            <a:r>
              <a:rPr sz="2200" b="0" spc="10" dirty="0">
                <a:latin typeface="Microsoft Sans Serif"/>
                <a:cs typeface="Microsoft Sans Serif"/>
              </a:rPr>
              <a:t> </a:t>
            </a:r>
            <a:r>
              <a:rPr sz="2200" b="0" dirty="0">
                <a:latin typeface="Microsoft Sans Serif"/>
                <a:cs typeface="Microsoft Sans Serif"/>
              </a:rPr>
              <a:t>нейронной</a:t>
            </a:r>
            <a:r>
              <a:rPr sz="2200" b="0" spc="20" dirty="0">
                <a:latin typeface="Microsoft Sans Serif"/>
                <a:cs typeface="Microsoft Sans Serif"/>
              </a:rPr>
              <a:t> </a:t>
            </a:r>
            <a:r>
              <a:rPr sz="2200" b="0" spc="10" dirty="0">
                <a:latin typeface="Microsoft Sans Serif"/>
                <a:cs typeface="Microsoft Sans Serif"/>
              </a:rPr>
              <a:t>сети</a:t>
            </a:r>
            <a:r>
              <a:rPr sz="2200" b="0" spc="5" dirty="0">
                <a:latin typeface="Microsoft Sans Serif"/>
                <a:cs typeface="Microsoft Sans Serif"/>
              </a:rPr>
              <a:t> </a:t>
            </a:r>
            <a:r>
              <a:rPr sz="2200" b="0" spc="10" dirty="0">
                <a:latin typeface="Microsoft Sans Serif"/>
                <a:cs typeface="Microsoft Sans Serif"/>
              </a:rPr>
              <a:t>сводится </a:t>
            </a:r>
            <a:r>
              <a:rPr sz="2200" b="0" spc="-130" dirty="0">
                <a:latin typeface="Microsoft Sans Serif"/>
                <a:cs typeface="Microsoft Sans Serif"/>
              </a:rPr>
              <a:t>к</a:t>
            </a:r>
            <a:r>
              <a:rPr sz="2200" b="0" spc="20" dirty="0">
                <a:latin typeface="Microsoft Sans Serif"/>
                <a:cs typeface="Microsoft Sans Serif"/>
              </a:rPr>
              <a:t> </a:t>
            </a:r>
            <a:r>
              <a:rPr sz="2200" b="0" spc="-10" dirty="0">
                <a:latin typeface="Microsoft Sans Serif"/>
                <a:cs typeface="Microsoft Sans Serif"/>
              </a:rPr>
              <a:t>настройке</a:t>
            </a:r>
            <a:r>
              <a:rPr sz="2200" b="0" spc="20" dirty="0">
                <a:latin typeface="Microsoft Sans Serif"/>
                <a:cs typeface="Microsoft Sans Serif"/>
              </a:rPr>
              <a:t> </a:t>
            </a:r>
            <a:r>
              <a:rPr sz="2200" b="0" spc="5" dirty="0">
                <a:latin typeface="Microsoft Sans Serif"/>
                <a:cs typeface="Microsoft Sans Serif"/>
              </a:rPr>
              <a:t>весов</a:t>
            </a:r>
            <a:endParaRPr sz="2200" dirty="0">
              <a:latin typeface="Microsoft Sans Serif"/>
              <a:cs typeface="Microsoft Sans Serif"/>
            </a:endParaRPr>
          </a:p>
          <a:p>
            <a:pPr marL="329565" algn="just">
              <a:lnSpc>
                <a:spcPct val="100000"/>
              </a:lnSpc>
              <a:spcBef>
                <a:spcPts val="10"/>
              </a:spcBef>
            </a:pPr>
            <a:r>
              <a:rPr sz="2200" b="0" spc="-10" dirty="0">
                <a:latin typeface="Microsoft Sans Serif"/>
                <a:cs typeface="Microsoft Sans Serif"/>
              </a:rPr>
              <a:t>синаптических</a:t>
            </a:r>
            <a:r>
              <a:rPr sz="2200" b="0" spc="5" dirty="0">
                <a:latin typeface="Microsoft Sans Serif"/>
                <a:cs typeface="Microsoft Sans Serif"/>
              </a:rPr>
              <a:t> </a:t>
            </a:r>
            <a:r>
              <a:rPr sz="2200" b="0" spc="-10" dirty="0">
                <a:latin typeface="Microsoft Sans Serif"/>
                <a:cs typeface="Microsoft Sans Serif"/>
              </a:rPr>
              <a:t>каналов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53005" y="1370838"/>
            <a:ext cx="6679565" cy="1894205"/>
          </a:xfrm>
          <a:custGeom>
            <a:avLst/>
            <a:gdLst/>
            <a:ahLst/>
            <a:cxnLst/>
            <a:rect l="l" t="t" r="r" b="b"/>
            <a:pathLst>
              <a:path w="6679565" h="1894204">
                <a:moveTo>
                  <a:pt x="0" y="0"/>
                </a:moveTo>
                <a:lnTo>
                  <a:pt x="2971799" y="584326"/>
                </a:lnTo>
              </a:path>
              <a:path w="6679565" h="1894204">
                <a:moveTo>
                  <a:pt x="0" y="495300"/>
                </a:moveTo>
                <a:lnTo>
                  <a:pt x="2905886" y="803148"/>
                </a:lnTo>
              </a:path>
              <a:path w="6679565" h="1894204">
                <a:moveTo>
                  <a:pt x="1524" y="979932"/>
                </a:moveTo>
                <a:lnTo>
                  <a:pt x="2808732" y="979932"/>
                </a:lnTo>
              </a:path>
              <a:path w="6679565" h="1894204">
                <a:moveTo>
                  <a:pt x="0" y="1427226"/>
                </a:moveTo>
                <a:lnTo>
                  <a:pt x="2905379" y="1158239"/>
                </a:lnTo>
              </a:path>
              <a:path w="6679565" h="1894204">
                <a:moveTo>
                  <a:pt x="1524" y="1894077"/>
                </a:moveTo>
                <a:lnTo>
                  <a:pt x="2972308" y="1374648"/>
                </a:lnTo>
              </a:path>
              <a:path w="6679565" h="1894204">
                <a:moveTo>
                  <a:pt x="3925824" y="979932"/>
                </a:moveTo>
                <a:lnTo>
                  <a:pt x="6679057" y="981328"/>
                </a:lnTo>
              </a:path>
            </a:pathLst>
          </a:custGeom>
          <a:ln w="19812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97167" y="2365705"/>
            <a:ext cx="932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А</a:t>
            </a:r>
            <a:r>
              <a:rPr sz="2400" b="1" spc="-45" dirty="0">
                <a:latin typeface="Arial"/>
                <a:cs typeface="Arial"/>
              </a:rPr>
              <a:t>к</a:t>
            </a:r>
            <a:r>
              <a:rPr sz="2400" b="1" spc="-5" dirty="0">
                <a:latin typeface="Arial"/>
                <a:cs typeface="Arial"/>
              </a:rPr>
              <a:t>с</a:t>
            </a:r>
            <a:r>
              <a:rPr sz="2400" b="1" spc="-10" dirty="0">
                <a:latin typeface="Arial"/>
                <a:cs typeface="Arial"/>
              </a:rPr>
              <a:t>о</a:t>
            </a:r>
            <a:r>
              <a:rPr sz="2400" b="1" dirty="0">
                <a:latin typeface="Arial"/>
                <a:cs typeface="Arial"/>
              </a:rPr>
              <a:t>н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88513" y="1265681"/>
            <a:ext cx="468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Cambria Math"/>
                <a:cs typeface="Cambria Math"/>
              </a:rPr>
              <a:t>𝑤</a:t>
            </a:r>
            <a:r>
              <a:rPr sz="3075" spc="-89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01695" y="2573307"/>
            <a:ext cx="1451610" cy="9207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530"/>
              </a:spcBef>
            </a:pPr>
            <a:r>
              <a:rPr sz="2800" spc="-20" dirty="0">
                <a:latin typeface="Cambria Math"/>
                <a:cs typeface="Cambria Math"/>
              </a:rPr>
              <a:t>𝑤</a:t>
            </a:r>
            <a:r>
              <a:rPr sz="3075" spc="-30" baseline="-16260" dirty="0">
                <a:latin typeface="Cambria Math"/>
                <a:cs typeface="Cambria Math"/>
              </a:rPr>
              <a:t>𝑛</a:t>
            </a:r>
            <a:endParaRPr sz="3075" baseline="-1626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75"/>
              </a:spcBef>
            </a:pPr>
            <a:r>
              <a:rPr sz="2400" b="1" spc="-5" dirty="0">
                <a:latin typeface="Arial"/>
                <a:cs typeface="Arial"/>
              </a:rPr>
              <a:t>Синапсы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68730" y="1088897"/>
            <a:ext cx="384175" cy="2444750"/>
          </a:xfrm>
          <a:custGeom>
            <a:avLst/>
            <a:gdLst/>
            <a:ahLst/>
            <a:cxnLst/>
            <a:rect l="l" t="t" r="r" b="b"/>
            <a:pathLst>
              <a:path w="384175" h="2444750">
                <a:moveTo>
                  <a:pt x="384047" y="2444496"/>
                </a:moveTo>
                <a:lnTo>
                  <a:pt x="317047" y="2423413"/>
                </a:lnTo>
                <a:lnTo>
                  <a:pt x="287132" y="2398489"/>
                </a:lnTo>
                <a:lnTo>
                  <a:pt x="260332" y="2365245"/>
                </a:lnTo>
                <a:lnTo>
                  <a:pt x="237187" y="2324634"/>
                </a:lnTo>
                <a:lnTo>
                  <a:pt x="218242" y="2277608"/>
                </a:lnTo>
                <a:lnTo>
                  <a:pt x="204038" y="2225120"/>
                </a:lnTo>
                <a:lnTo>
                  <a:pt x="195117" y="2168121"/>
                </a:lnTo>
                <a:lnTo>
                  <a:pt x="192023" y="2107565"/>
                </a:lnTo>
                <a:lnTo>
                  <a:pt x="192023" y="1559178"/>
                </a:lnTo>
                <a:lnTo>
                  <a:pt x="188930" y="1498622"/>
                </a:lnTo>
                <a:lnTo>
                  <a:pt x="180009" y="1441623"/>
                </a:lnTo>
                <a:lnTo>
                  <a:pt x="165805" y="1389135"/>
                </a:lnTo>
                <a:lnTo>
                  <a:pt x="146860" y="1342109"/>
                </a:lnTo>
                <a:lnTo>
                  <a:pt x="123715" y="1301498"/>
                </a:lnTo>
                <a:lnTo>
                  <a:pt x="96915" y="1268254"/>
                </a:lnTo>
                <a:lnTo>
                  <a:pt x="67000" y="1243330"/>
                </a:lnTo>
                <a:lnTo>
                  <a:pt x="0" y="1222248"/>
                </a:lnTo>
                <a:lnTo>
                  <a:pt x="34514" y="1216818"/>
                </a:lnTo>
                <a:lnTo>
                  <a:pt x="96915" y="1176241"/>
                </a:lnTo>
                <a:lnTo>
                  <a:pt x="123715" y="1142997"/>
                </a:lnTo>
                <a:lnTo>
                  <a:pt x="146860" y="1102386"/>
                </a:lnTo>
                <a:lnTo>
                  <a:pt x="165805" y="1055360"/>
                </a:lnTo>
                <a:lnTo>
                  <a:pt x="180009" y="1002872"/>
                </a:lnTo>
                <a:lnTo>
                  <a:pt x="188930" y="945873"/>
                </a:lnTo>
                <a:lnTo>
                  <a:pt x="192023" y="885316"/>
                </a:lnTo>
                <a:lnTo>
                  <a:pt x="192023" y="336930"/>
                </a:lnTo>
                <a:lnTo>
                  <a:pt x="195117" y="276374"/>
                </a:lnTo>
                <a:lnTo>
                  <a:pt x="204038" y="219375"/>
                </a:lnTo>
                <a:lnTo>
                  <a:pt x="218242" y="166887"/>
                </a:lnTo>
                <a:lnTo>
                  <a:pt x="237187" y="119861"/>
                </a:lnTo>
                <a:lnTo>
                  <a:pt x="260332" y="79250"/>
                </a:lnTo>
                <a:lnTo>
                  <a:pt x="287132" y="46006"/>
                </a:lnTo>
                <a:lnTo>
                  <a:pt x="317047" y="21082"/>
                </a:lnTo>
                <a:lnTo>
                  <a:pt x="349533" y="5429"/>
                </a:lnTo>
                <a:lnTo>
                  <a:pt x="384047" y="0"/>
                </a:lnTo>
              </a:path>
            </a:pathLst>
          </a:custGeom>
          <a:ln w="19811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3138" y="2116328"/>
            <a:ext cx="807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С</a:t>
            </a:r>
            <a:r>
              <a:rPr sz="2400" b="1" spc="-45" dirty="0">
                <a:latin typeface="Arial"/>
                <a:cs typeface="Arial"/>
              </a:rPr>
              <a:t>л</a:t>
            </a:r>
            <a:r>
              <a:rPr sz="2400" b="1" dirty="0">
                <a:latin typeface="Arial"/>
                <a:cs typeface="Arial"/>
              </a:rPr>
              <a:t>ой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48784" y="1778507"/>
            <a:ext cx="1143000" cy="1143000"/>
            <a:chOff x="4748784" y="1778507"/>
            <a:chExt cx="1143000" cy="1143000"/>
          </a:xfrm>
        </p:grpSpPr>
        <p:sp>
          <p:nvSpPr>
            <p:cNvPr id="26" name="object 26"/>
            <p:cNvSpPr/>
            <p:nvPr/>
          </p:nvSpPr>
          <p:spPr>
            <a:xfrm>
              <a:off x="4761738" y="1791461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1117600" h="1117600">
                  <a:moveTo>
                    <a:pt x="558546" y="0"/>
                  </a:moveTo>
                  <a:lnTo>
                    <a:pt x="510351" y="2050"/>
                  </a:lnTo>
                  <a:lnTo>
                    <a:pt x="463295" y="8088"/>
                  </a:lnTo>
                  <a:lnTo>
                    <a:pt x="417546" y="17948"/>
                  </a:lnTo>
                  <a:lnTo>
                    <a:pt x="373270" y="31461"/>
                  </a:lnTo>
                  <a:lnTo>
                    <a:pt x="330636" y="48459"/>
                  </a:lnTo>
                  <a:lnTo>
                    <a:pt x="289811" y="68775"/>
                  </a:lnTo>
                  <a:lnTo>
                    <a:pt x="250963" y="92242"/>
                  </a:lnTo>
                  <a:lnTo>
                    <a:pt x="214259" y="118692"/>
                  </a:lnTo>
                  <a:lnTo>
                    <a:pt x="179868" y="147956"/>
                  </a:lnTo>
                  <a:lnTo>
                    <a:pt x="147956" y="179868"/>
                  </a:lnTo>
                  <a:lnTo>
                    <a:pt x="118692" y="214259"/>
                  </a:lnTo>
                  <a:lnTo>
                    <a:pt x="92242" y="250963"/>
                  </a:lnTo>
                  <a:lnTo>
                    <a:pt x="68775" y="289811"/>
                  </a:lnTo>
                  <a:lnTo>
                    <a:pt x="48459" y="330636"/>
                  </a:lnTo>
                  <a:lnTo>
                    <a:pt x="31461" y="373270"/>
                  </a:lnTo>
                  <a:lnTo>
                    <a:pt x="17948" y="417546"/>
                  </a:lnTo>
                  <a:lnTo>
                    <a:pt x="8088" y="463295"/>
                  </a:lnTo>
                  <a:lnTo>
                    <a:pt x="2050" y="510351"/>
                  </a:lnTo>
                  <a:lnTo>
                    <a:pt x="0" y="558546"/>
                  </a:lnTo>
                  <a:lnTo>
                    <a:pt x="2050" y="606740"/>
                  </a:lnTo>
                  <a:lnTo>
                    <a:pt x="8088" y="653796"/>
                  </a:lnTo>
                  <a:lnTo>
                    <a:pt x="17948" y="699545"/>
                  </a:lnTo>
                  <a:lnTo>
                    <a:pt x="31461" y="743821"/>
                  </a:lnTo>
                  <a:lnTo>
                    <a:pt x="48459" y="786455"/>
                  </a:lnTo>
                  <a:lnTo>
                    <a:pt x="68775" y="827280"/>
                  </a:lnTo>
                  <a:lnTo>
                    <a:pt x="92242" y="866128"/>
                  </a:lnTo>
                  <a:lnTo>
                    <a:pt x="118692" y="902832"/>
                  </a:lnTo>
                  <a:lnTo>
                    <a:pt x="147956" y="937223"/>
                  </a:lnTo>
                  <a:lnTo>
                    <a:pt x="179868" y="969135"/>
                  </a:lnTo>
                  <a:lnTo>
                    <a:pt x="214259" y="998399"/>
                  </a:lnTo>
                  <a:lnTo>
                    <a:pt x="250963" y="1024849"/>
                  </a:lnTo>
                  <a:lnTo>
                    <a:pt x="289811" y="1048316"/>
                  </a:lnTo>
                  <a:lnTo>
                    <a:pt x="330636" y="1068632"/>
                  </a:lnTo>
                  <a:lnTo>
                    <a:pt x="373270" y="1085630"/>
                  </a:lnTo>
                  <a:lnTo>
                    <a:pt x="417546" y="1099143"/>
                  </a:lnTo>
                  <a:lnTo>
                    <a:pt x="463295" y="1109003"/>
                  </a:lnTo>
                  <a:lnTo>
                    <a:pt x="510351" y="1115041"/>
                  </a:lnTo>
                  <a:lnTo>
                    <a:pt x="558546" y="1117091"/>
                  </a:lnTo>
                  <a:lnTo>
                    <a:pt x="606740" y="1115041"/>
                  </a:lnTo>
                  <a:lnTo>
                    <a:pt x="653796" y="1109003"/>
                  </a:lnTo>
                  <a:lnTo>
                    <a:pt x="699545" y="1099143"/>
                  </a:lnTo>
                  <a:lnTo>
                    <a:pt x="743821" y="1085630"/>
                  </a:lnTo>
                  <a:lnTo>
                    <a:pt x="786455" y="1068632"/>
                  </a:lnTo>
                  <a:lnTo>
                    <a:pt x="827280" y="1048316"/>
                  </a:lnTo>
                  <a:lnTo>
                    <a:pt x="866128" y="1024849"/>
                  </a:lnTo>
                  <a:lnTo>
                    <a:pt x="902832" y="998399"/>
                  </a:lnTo>
                  <a:lnTo>
                    <a:pt x="937223" y="969135"/>
                  </a:lnTo>
                  <a:lnTo>
                    <a:pt x="969135" y="937223"/>
                  </a:lnTo>
                  <a:lnTo>
                    <a:pt x="998399" y="902832"/>
                  </a:lnTo>
                  <a:lnTo>
                    <a:pt x="1024849" y="866128"/>
                  </a:lnTo>
                  <a:lnTo>
                    <a:pt x="1048316" y="827280"/>
                  </a:lnTo>
                  <a:lnTo>
                    <a:pt x="1068632" y="786455"/>
                  </a:lnTo>
                  <a:lnTo>
                    <a:pt x="1085630" y="743821"/>
                  </a:lnTo>
                  <a:lnTo>
                    <a:pt x="1099143" y="699545"/>
                  </a:lnTo>
                  <a:lnTo>
                    <a:pt x="1109003" y="653796"/>
                  </a:lnTo>
                  <a:lnTo>
                    <a:pt x="1115041" y="606740"/>
                  </a:lnTo>
                  <a:lnTo>
                    <a:pt x="1117091" y="558546"/>
                  </a:lnTo>
                  <a:lnTo>
                    <a:pt x="1115041" y="510351"/>
                  </a:lnTo>
                  <a:lnTo>
                    <a:pt x="1109003" y="463295"/>
                  </a:lnTo>
                  <a:lnTo>
                    <a:pt x="1099143" y="417546"/>
                  </a:lnTo>
                  <a:lnTo>
                    <a:pt x="1085630" y="373270"/>
                  </a:lnTo>
                  <a:lnTo>
                    <a:pt x="1068632" y="330636"/>
                  </a:lnTo>
                  <a:lnTo>
                    <a:pt x="1048316" y="289811"/>
                  </a:lnTo>
                  <a:lnTo>
                    <a:pt x="1024849" y="250963"/>
                  </a:lnTo>
                  <a:lnTo>
                    <a:pt x="998399" y="214259"/>
                  </a:lnTo>
                  <a:lnTo>
                    <a:pt x="969135" y="179868"/>
                  </a:lnTo>
                  <a:lnTo>
                    <a:pt x="937223" y="147956"/>
                  </a:lnTo>
                  <a:lnTo>
                    <a:pt x="902832" y="118692"/>
                  </a:lnTo>
                  <a:lnTo>
                    <a:pt x="866128" y="92242"/>
                  </a:lnTo>
                  <a:lnTo>
                    <a:pt x="827280" y="68775"/>
                  </a:lnTo>
                  <a:lnTo>
                    <a:pt x="786455" y="48459"/>
                  </a:lnTo>
                  <a:lnTo>
                    <a:pt x="743821" y="31461"/>
                  </a:lnTo>
                  <a:lnTo>
                    <a:pt x="699545" y="17948"/>
                  </a:lnTo>
                  <a:lnTo>
                    <a:pt x="653796" y="8088"/>
                  </a:lnTo>
                  <a:lnTo>
                    <a:pt x="606740" y="2050"/>
                  </a:lnTo>
                  <a:lnTo>
                    <a:pt x="55854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61738" y="1791461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1117600" h="1117600">
                  <a:moveTo>
                    <a:pt x="0" y="558546"/>
                  </a:moveTo>
                  <a:lnTo>
                    <a:pt x="2050" y="510351"/>
                  </a:lnTo>
                  <a:lnTo>
                    <a:pt x="8088" y="463295"/>
                  </a:lnTo>
                  <a:lnTo>
                    <a:pt x="17948" y="417546"/>
                  </a:lnTo>
                  <a:lnTo>
                    <a:pt x="31461" y="373270"/>
                  </a:lnTo>
                  <a:lnTo>
                    <a:pt x="48459" y="330636"/>
                  </a:lnTo>
                  <a:lnTo>
                    <a:pt x="68775" y="289811"/>
                  </a:lnTo>
                  <a:lnTo>
                    <a:pt x="92242" y="250963"/>
                  </a:lnTo>
                  <a:lnTo>
                    <a:pt x="118692" y="214259"/>
                  </a:lnTo>
                  <a:lnTo>
                    <a:pt x="147956" y="179868"/>
                  </a:lnTo>
                  <a:lnTo>
                    <a:pt x="179868" y="147956"/>
                  </a:lnTo>
                  <a:lnTo>
                    <a:pt x="214259" y="118692"/>
                  </a:lnTo>
                  <a:lnTo>
                    <a:pt x="250963" y="92242"/>
                  </a:lnTo>
                  <a:lnTo>
                    <a:pt x="289811" y="68775"/>
                  </a:lnTo>
                  <a:lnTo>
                    <a:pt x="330636" y="48459"/>
                  </a:lnTo>
                  <a:lnTo>
                    <a:pt x="373270" y="31461"/>
                  </a:lnTo>
                  <a:lnTo>
                    <a:pt x="417546" y="17948"/>
                  </a:lnTo>
                  <a:lnTo>
                    <a:pt x="463295" y="8088"/>
                  </a:lnTo>
                  <a:lnTo>
                    <a:pt x="510351" y="2050"/>
                  </a:lnTo>
                  <a:lnTo>
                    <a:pt x="558546" y="0"/>
                  </a:lnTo>
                  <a:lnTo>
                    <a:pt x="606740" y="2050"/>
                  </a:lnTo>
                  <a:lnTo>
                    <a:pt x="653796" y="8088"/>
                  </a:lnTo>
                  <a:lnTo>
                    <a:pt x="699545" y="17948"/>
                  </a:lnTo>
                  <a:lnTo>
                    <a:pt x="743821" y="31461"/>
                  </a:lnTo>
                  <a:lnTo>
                    <a:pt x="786455" y="48459"/>
                  </a:lnTo>
                  <a:lnTo>
                    <a:pt x="827280" y="68775"/>
                  </a:lnTo>
                  <a:lnTo>
                    <a:pt x="866128" y="92242"/>
                  </a:lnTo>
                  <a:lnTo>
                    <a:pt x="902832" y="118692"/>
                  </a:lnTo>
                  <a:lnTo>
                    <a:pt x="937223" y="147956"/>
                  </a:lnTo>
                  <a:lnTo>
                    <a:pt x="969135" y="179868"/>
                  </a:lnTo>
                  <a:lnTo>
                    <a:pt x="998399" y="214259"/>
                  </a:lnTo>
                  <a:lnTo>
                    <a:pt x="1024849" y="250963"/>
                  </a:lnTo>
                  <a:lnTo>
                    <a:pt x="1048316" y="289811"/>
                  </a:lnTo>
                  <a:lnTo>
                    <a:pt x="1068632" y="330636"/>
                  </a:lnTo>
                  <a:lnTo>
                    <a:pt x="1085630" y="373270"/>
                  </a:lnTo>
                  <a:lnTo>
                    <a:pt x="1099143" y="417546"/>
                  </a:lnTo>
                  <a:lnTo>
                    <a:pt x="1109003" y="463295"/>
                  </a:lnTo>
                  <a:lnTo>
                    <a:pt x="1115041" y="510351"/>
                  </a:lnTo>
                  <a:lnTo>
                    <a:pt x="1117091" y="558546"/>
                  </a:lnTo>
                  <a:lnTo>
                    <a:pt x="1115041" y="606740"/>
                  </a:lnTo>
                  <a:lnTo>
                    <a:pt x="1109003" y="653796"/>
                  </a:lnTo>
                  <a:lnTo>
                    <a:pt x="1099143" y="699545"/>
                  </a:lnTo>
                  <a:lnTo>
                    <a:pt x="1085630" y="743821"/>
                  </a:lnTo>
                  <a:lnTo>
                    <a:pt x="1068632" y="786455"/>
                  </a:lnTo>
                  <a:lnTo>
                    <a:pt x="1048316" y="827280"/>
                  </a:lnTo>
                  <a:lnTo>
                    <a:pt x="1024849" y="866128"/>
                  </a:lnTo>
                  <a:lnTo>
                    <a:pt x="998399" y="902832"/>
                  </a:lnTo>
                  <a:lnTo>
                    <a:pt x="969135" y="937223"/>
                  </a:lnTo>
                  <a:lnTo>
                    <a:pt x="937223" y="969135"/>
                  </a:lnTo>
                  <a:lnTo>
                    <a:pt x="902832" y="998399"/>
                  </a:lnTo>
                  <a:lnTo>
                    <a:pt x="866128" y="1024849"/>
                  </a:lnTo>
                  <a:lnTo>
                    <a:pt x="827280" y="1048316"/>
                  </a:lnTo>
                  <a:lnTo>
                    <a:pt x="786455" y="1068632"/>
                  </a:lnTo>
                  <a:lnTo>
                    <a:pt x="743821" y="1085630"/>
                  </a:lnTo>
                  <a:lnTo>
                    <a:pt x="699545" y="1099143"/>
                  </a:lnTo>
                  <a:lnTo>
                    <a:pt x="653796" y="1109003"/>
                  </a:lnTo>
                  <a:lnTo>
                    <a:pt x="606740" y="1115041"/>
                  </a:lnTo>
                  <a:lnTo>
                    <a:pt x="558546" y="1117091"/>
                  </a:lnTo>
                  <a:lnTo>
                    <a:pt x="510351" y="1115041"/>
                  </a:lnTo>
                  <a:lnTo>
                    <a:pt x="463295" y="1109003"/>
                  </a:lnTo>
                  <a:lnTo>
                    <a:pt x="417546" y="1099143"/>
                  </a:lnTo>
                  <a:lnTo>
                    <a:pt x="373270" y="1085630"/>
                  </a:lnTo>
                  <a:lnTo>
                    <a:pt x="330636" y="1068632"/>
                  </a:lnTo>
                  <a:lnTo>
                    <a:pt x="289811" y="1048316"/>
                  </a:lnTo>
                  <a:lnTo>
                    <a:pt x="250963" y="1024849"/>
                  </a:lnTo>
                  <a:lnTo>
                    <a:pt x="214259" y="998399"/>
                  </a:lnTo>
                  <a:lnTo>
                    <a:pt x="179868" y="969135"/>
                  </a:lnTo>
                  <a:lnTo>
                    <a:pt x="147956" y="937223"/>
                  </a:lnTo>
                  <a:lnTo>
                    <a:pt x="118692" y="902832"/>
                  </a:lnTo>
                  <a:lnTo>
                    <a:pt x="92242" y="866128"/>
                  </a:lnTo>
                  <a:lnTo>
                    <a:pt x="68775" y="827280"/>
                  </a:lnTo>
                  <a:lnTo>
                    <a:pt x="48459" y="786455"/>
                  </a:lnTo>
                  <a:lnTo>
                    <a:pt x="31461" y="743821"/>
                  </a:lnTo>
                  <a:lnTo>
                    <a:pt x="17948" y="699545"/>
                  </a:lnTo>
                  <a:lnTo>
                    <a:pt x="8088" y="653796"/>
                  </a:lnTo>
                  <a:lnTo>
                    <a:pt x="2050" y="606740"/>
                  </a:lnTo>
                  <a:lnTo>
                    <a:pt x="0" y="558546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DA1164-D381-4CBE-A322-5B809539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 искусственной нейросети (многослойный персептрон)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FDAC72-6C07-4264-AEB8-E4CED2DDD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EBE743-1728-47E0-8ECA-CC1A55FB1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13" y="1219201"/>
            <a:ext cx="6758788" cy="50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DC48F-1E43-4AA6-B327-E69BC256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46" y="301664"/>
            <a:ext cx="9201708" cy="423193"/>
          </a:xfrm>
        </p:spPr>
        <p:txBody>
          <a:bodyPr/>
          <a:lstStyle/>
          <a:p>
            <a:r>
              <a:rPr lang="ru-RU" dirty="0"/>
              <a:t>Основные определения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DD2A7F-B116-4046-8691-3A3E9F8D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9144000" cy="5539978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333A4D"/>
                </a:solidFill>
                <a:latin typeface="Roboto"/>
              </a:rPr>
              <a:t>	Нейрон</a:t>
            </a:r>
            <a:r>
              <a:rPr lang="ru-RU" b="0" dirty="0">
                <a:solidFill>
                  <a:srgbClr val="333A4D"/>
                </a:solidFill>
                <a:latin typeface="Roboto"/>
              </a:rPr>
              <a:t> – базовая единица нейронной сети. У каждого нейрона есть определённое количество входов, куда поступают сигналы, которые суммируются с учётом значимости (веса) каждого входа. Далее сигналы поступают на входы других нейронов. Вес каждого такого «узла» может быть как положительным, так и отрицательным. Например, если у нейрона есть четыре входа, то у него есть и четыре весовых значения, которые можно регулировать независимо друг от друга.</a:t>
            </a:r>
          </a:p>
          <a:p>
            <a:pPr algn="just"/>
            <a:r>
              <a:rPr lang="ru-RU" dirty="0">
                <a:solidFill>
                  <a:srgbClr val="333A4D"/>
                </a:solidFill>
                <a:latin typeface="Roboto"/>
              </a:rPr>
              <a:t>	Искусственная нейронная сеть</a:t>
            </a:r>
            <a:r>
              <a:rPr lang="ru-RU" b="0" dirty="0">
                <a:solidFill>
                  <a:srgbClr val="333A4D"/>
                </a:solidFill>
                <a:latin typeface="Roboto"/>
              </a:rPr>
              <a:t> - это система нейронов, которые взаимодействуют между собой. Каждый нейрон принимает сигналы или же отправляет их другим процессорам (нейронам). Объединённые в одну большую сеть, нейроны, обучаясь, могут выполнять сложные задачи.</a:t>
            </a:r>
            <a:endParaRPr lang="ru-RU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61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960748-46EE-4A9F-95C3-A27F4ECAF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143000"/>
            <a:ext cx="8868053" cy="4801314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333A4D"/>
                </a:solidFill>
                <a:latin typeface="Roboto"/>
              </a:rPr>
              <a:t>Входной слой</a:t>
            </a:r>
            <a:r>
              <a:rPr lang="ru-RU" b="0" dirty="0">
                <a:solidFill>
                  <a:srgbClr val="333A4D"/>
                </a:solidFill>
                <a:latin typeface="Roboto"/>
              </a:rPr>
              <a:t> – это первый слой в нейронной сети, который принимает входящие сигналы и передает их на последующие уровни.</a:t>
            </a:r>
          </a:p>
          <a:p>
            <a:pPr algn="just"/>
            <a:endParaRPr lang="ru-RU" b="0" dirty="0">
              <a:solidFill>
                <a:srgbClr val="333A4D"/>
              </a:solidFill>
              <a:latin typeface="Roboto"/>
            </a:endParaRPr>
          </a:p>
          <a:p>
            <a:pPr algn="just"/>
            <a:r>
              <a:rPr lang="ru-RU" dirty="0">
                <a:solidFill>
                  <a:srgbClr val="333A4D"/>
                </a:solidFill>
                <a:latin typeface="Roboto"/>
              </a:rPr>
              <a:t>Скрытый (вычислительный) слой</a:t>
            </a:r>
            <a:r>
              <a:rPr lang="ru-RU" b="0" dirty="0">
                <a:solidFill>
                  <a:srgbClr val="333A4D"/>
                </a:solidFill>
                <a:latin typeface="Roboto"/>
              </a:rPr>
              <a:t> применяет различные преобразования ко входным данным. Все нейроны в скрытом слое связаны с каждым нейроном в следующем слое.</a:t>
            </a:r>
          </a:p>
          <a:p>
            <a:pPr algn="just"/>
            <a:endParaRPr lang="ru-RU" b="0" dirty="0">
              <a:solidFill>
                <a:srgbClr val="333A4D"/>
              </a:solidFill>
              <a:latin typeface="Roboto"/>
            </a:endParaRPr>
          </a:p>
          <a:p>
            <a:pPr algn="just"/>
            <a:r>
              <a:rPr lang="ru-RU" dirty="0">
                <a:solidFill>
                  <a:srgbClr val="333A4D"/>
                </a:solidFill>
                <a:latin typeface="Roboto"/>
              </a:rPr>
              <a:t>Выходной слой</a:t>
            </a:r>
            <a:r>
              <a:rPr lang="ru-RU" b="0" dirty="0">
                <a:solidFill>
                  <a:srgbClr val="333A4D"/>
                </a:solidFill>
                <a:latin typeface="Roboto"/>
              </a:rPr>
              <a:t> – последний слой в сети, который получает данные от последнего скрытого слоя. С его помощью мы сможем получить нужное количество значений в желаемом диапазоне.</a:t>
            </a: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7B522AA-E267-4201-AAE2-1E242795B9CD}"/>
              </a:ext>
            </a:extLst>
          </p:cNvPr>
          <p:cNvSpPr txBox="1">
            <a:spLocks/>
          </p:cNvSpPr>
          <p:nvPr/>
        </p:nvSpPr>
        <p:spPr>
          <a:xfrm>
            <a:off x="352146" y="301664"/>
            <a:ext cx="9201708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kern="0"/>
              <a:t>Основные определения</a:t>
            </a: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97804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CB78A9E-B9BA-4481-8F70-1708B5A50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948690"/>
            <a:ext cx="9506507" cy="5909310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333A4D"/>
                </a:solidFill>
                <a:latin typeface="Roboto"/>
              </a:rPr>
              <a:t>	Соединения</a:t>
            </a:r>
            <a:r>
              <a:rPr lang="ru-RU" b="0" dirty="0">
                <a:solidFill>
                  <a:srgbClr val="333A4D"/>
                </a:solidFill>
                <a:latin typeface="Roboto"/>
              </a:rPr>
              <a:t> связывают нейроны между собой. Значение веса напрямую связано с соединением, а цель обучения – обновить вес каждого соединения, чтобы в дальнейшем не допускать ошибок.</a:t>
            </a:r>
            <a:endParaRPr lang="en-US" b="0" dirty="0">
              <a:solidFill>
                <a:srgbClr val="333A4D"/>
              </a:solidFill>
              <a:latin typeface="Roboto"/>
            </a:endParaRPr>
          </a:p>
          <a:p>
            <a:pPr algn="just"/>
            <a:r>
              <a:rPr lang="en-US" dirty="0"/>
              <a:t>	</a:t>
            </a:r>
            <a:r>
              <a:rPr lang="ru-RU" dirty="0"/>
              <a:t>Вес</a:t>
            </a:r>
            <a:r>
              <a:rPr lang="ru-RU" b="0" dirty="0"/>
              <a:t> представляет силу связи между нейронами. Например, если вес соединения узлов 1 и 3 больше, чем узлов 2 и 3, это значит, что нейрон 1 оказывает на нейрон 3 большее влияние. Нулевой вес означает, что изменения входа не повлияют на выход. Отрицательный вес показывает, что увеличение входа уменьшит выход. Вес определяет влияние ввода на вывод.</a:t>
            </a:r>
            <a:endParaRPr lang="ru-RU" dirty="0"/>
          </a:p>
          <a:p>
            <a:pPr algn="just"/>
            <a:r>
              <a:rPr lang="ru-RU" dirty="0"/>
              <a:t>	Смещение (</a:t>
            </a:r>
            <a:r>
              <a:rPr lang="en-US" dirty="0"/>
              <a:t>bias</a:t>
            </a:r>
            <a:r>
              <a:rPr lang="ru-RU" dirty="0"/>
              <a:t>)</a:t>
            </a:r>
            <a:r>
              <a:rPr lang="ru-RU" b="0" dirty="0"/>
              <a:t> – это дополнительный вход для нейрона, который всегда равен 1 и, следовательно, имеет собственный вес соединения. Это гарантирует, что даже когда все входы будут равны нулю, нейрон будет активен</a:t>
            </a:r>
            <a:endParaRPr lang="en-US" b="0" dirty="0"/>
          </a:p>
          <a:p>
            <a:pPr algn="just"/>
            <a:endParaRPr lang="ru-RU" b="0" dirty="0">
              <a:solidFill>
                <a:srgbClr val="333A4D"/>
              </a:solidFill>
              <a:latin typeface="Roboto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832079-D98A-4A63-8406-F2E18A57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46" y="301664"/>
            <a:ext cx="9201708" cy="423193"/>
          </a:xfrm>
        </p:spPr>
        <p:txBody>
          <a:bodyPr/>
          <a:lstStyle/>
          <a:p>
            <a:r>
              <a:rPr lang="ru-RU" dirty="0"/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27229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145" y="254330"/>
            <a:ext cx="5742940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" dirty="0"/>
              <a:t>Что</a:t>
            </a:r>
            <a:r>
              <a:rPr spc="20" dirty="0"/>
              <a:t> </a:t>
            </a:r>
            <a:r>
              <a:rPr dirty="0"/>
              <a:t>такое</a:t>
            </a:r>
            <a:r>
              <a:rPr spc="10" dirty="0"/>
              <a:t> </a:t>
            </a:r>
            <a:r>
              <a:rPr spc="5" dirty="0"/>
              <a:t>«глубокое обучение»?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" y="2942844"/>
            <a:ext cx="9557004" cy="29946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4040" y="1221486"/>
            <a:ext cx="8747125" cy="4721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800"/>
              </a:lnSpc>
              <a:spcBef>
                <a:spcPts val="95"/>
              </a:spcBef>
              <a:buSzPct val="79545"/>
              <a:buFont typeface="Wingdings"/>
              <a:buChar char=""/>
              <a:tabLst>
                <a:tab pos="330200" algn="l"/>
              </a:tabLst>
            </a:pPr>
            <a:r>
              <a:rPr sz="2200" b="1" i="1" spc="10" dirty="0">
                <a:latin typeface="Arial"/>
                <a:cs typeface="Arial"/>
              </a:rPr>
              <a:t>Глубокое обучение </a:t>
            </a:r>
            <a:r>
              <a:rPr sz="2200" spc="10" dirty="0">
                <a:latin typeface="Microsoft Sans Serif"/>
                <a:cs typeface="Microsoft Sans Serif"/>
              </a:rPr>
              <a:t>(Deep </a:t>
            </a:r>
            <a:r>
              <a:rPr sz="2200" spc="5" dirty="0">
                <a:latin typeface="Microsoft Sans Serif"/>
                <a:cs typeface="Microsoft Sans Serif"/>
              </a:rPr>
              <a:t>Learning) </a:t>
            </a:r>
            <a:r>
              <a:rPr sz="2200" spc="590" dirty="0">
                <a:latin typeface="Microsoft Sans Serif"/>
                <a:cs typeface="Microsoft Sans Serif"/>
              </a:rPr>
              <a:t>– </a:t>
            </a:r>
            <a:r>
              <a:rPr sz="2200" spc="10" dirty="0">
                <a:latin typeface="Microsoft Sans Serif"/>
                <a:cs typeface="Microsoft Sans Serif"/>
              </a:rPr>
              <a:t>область </a:t>
            </a:r>
            <a:r>
              <a:rPr sz="2200" spc="-10" dirty="0">
                <a:latin typeface="Microsoft Sans Serif"/>
                <a:cs typeface="Microsoft Sans Serif"/>
              </a:rPr>
              <a:t>машинного 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обучения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(Machine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Learning),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которая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рассматривает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методы </a:t>
            </a:r>
            <a:r>
              <a:rPr sz="2200" spc="5" dirty="0">
                <a:latin typeface="Microsoft Sans Serif"/>
                <a:cs typeface="Microsoft Sans Serif"/>
              </a:rPr>
              <a:t> решения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задач</a:t>
            </a:r>
            <a:r>
              <a:rPr sz="2200" spc="-5" dirty="0">
                <a:latin typeface="Microsoft Sans Serif"/>
                <a:cs typeface="Microsoft Sans Serif"/>
              </a:rPr>
              <a:t> искусственного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интеллекта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(Artificial </a:t>
            </a:r>
            <a:r>
              <a:rPr sz="2200" spc="5" dirty="0">
                <a:latin typeface="Microsoft Sans Serif"/>
                <a:cs typeface="Microsoft Sans Serif"/>
              </a:rPr>
              <a:t>Intelligence)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10" dirty="0">
                <a:latin typeface="Microsoft Sans Serif"/>
                <a:cs typeface="Microsoft Sans Serif"/>
              </a:rPr>
              <a:t>с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использованием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глубоких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 err="1">
                <a:latin typeface="Microsoft Sans Serif"/>
                <a:cs typeface="Microsoft Sans Serif"/>
              </a:rPr>
              <a:t>нейронных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10" dirty="0" err="1">
                <a:latin typeface="Microsoft Sans Serif"/>
                <a:cs typeface="Microsoft Sans Serif"/>
              </a:rPr>
              <a:t>сетей</a:t>
            </a:r>
            <a:endParaRPr lang="ru-RU" sz="2200" dirty="0">
              <a:latin typeface="Microsoft Sans Serif"/>
              <a:cs typeface="Microsoft Sans Serif"/>
            </a:endParaRPr>
          </a:p>
          <a:p>
            <a:pPr marL="329565" marR="5080" indent="-317500">
              <a:lnSpc>
                <a:spcPct val="100800"/>
              </a:lnSpc>
              <a:spcBef>
                <a:spcPts val="95"/>
              </a:spcBef>
              <a:buSzPct val="79545"/>
              <a:buFont typeface="Wingdings"/>
              <a:buChar char=""/>
              <a:tabLst>
                <a:tab pos="330200" algn="l"/>
              </a:tabLst>
            </a:pPr>
            <a:endParaRPr lang="ru-RU" sz="2200" b="1" spc="-10" dirty="0">
              <a:latin typeface="Microsoft Sans Serif"/>
              <a:cs typeface="Microsoft Sans Serif"/>
            </a:endParaRPr>
          </a:p>
          <a:p>
            <a:pPr marL="329565" marR="5080" indent="-317500">
              <a:lnSpc>
                <a:spcPct val="100800"/>
              </a:lnSpc>
              <a:spcBef>
                <a:spcPts val="95"/>
              </a:spcBef>
              <a:buSzPct val="79545"/>
              <a:buFont typeface="Wingdings"/>
              <a:buChar char=""/>
              <a:tabLst>
                <a:tab pos="330200" algn="l"/>
              </a:tabLst>
            </a:pPr>
            <a:endParaRPr lang="ru-RU" sz="2200" b="1" spc="-10" dirty="0">
              <a:latin typeface="Microsoft Sans Serif"/>
              <a:cs typeface="Microsoft Sans Serif"/>
            </a:endParaRPr>
          </a:p>
          <a:p>
            <a:pPr marL="12065" marR="5080">
              <a:lnSpc>
                <a:spcPct val="100800"/>
              </a:lnSpc>
              <a:spcBef>
                <a:spcPts val="95"/>
              </a:spcBef>
              <a:buSzPct val="79545"/>
              <a:tabLst>
                <a:tab pos="330200" algn="l"/>
              </a:tabLst>
            </a:pPr>
            <a:r>
              <a:rPr lang="ru-RU" sz="2200" b="1" spc="-10" dirty="0">
                <a:latin typeface="Microsoft Sans Serif"/>
                <a:cs typeface="Microsoft Sans Serif"/>
              </a:rPr>
              <a:t>                       </a:t>
            </a:r>
            <a:r>
              <a:rPr sz="2000" b="1" spc="-10" dirty="0" err="1">
                <a:latin typeface="Arial"/>
                <a:cs typeface="Arial"/>
              </a:rPr>
              <a:t>Искусственный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5" dirty="0" err="1">
                <a:latin typeface="Arial"/>
                <a:cs typeface="Arial"/>
              </a:rPr>
              <a:t>интеллект</a:t>
            </a:r>
            <a:r>
              <a:rPr lang="ru-RU" sz="2000" b="1" spc="-5" dirty="0">
                <a:latin typeface="Arial"/>
                <a:cs typeface="Arial"/>
              </a:rPr>
              <a:t> - 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1711960">
              <a:lnSpc>
                <a:spcPct val="150000"/>
              </a:lnSpc>
            </a:pPr>
            <a:r>
              <a:rPr lang="ru-RU" sz="2000" b="1" spc="-20" dirty="0">
                <a:latin typeface="Arial"/>
                <a:cs typeface="Arial"/>
              </a:rPr>
              <a:t> </a:t>
            </a:r>
            <a:r>
              <a:rPr sz="2000" b="1" spc="-20" dirty="0" err="1">
                <a:latin typeface="Arial"/>
                <a:cs typeface="Arial"/>
              </a:rPr>
              <a:t>Глубокое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обучение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1099820" algn="just">
              <a:lnSpc>
                <a:spcPct val="100000"/>
              </a:lnSpc>
            </a:pPr>
            <a:r>
              <a:rPr sz="2000" b="1" dirty="0" err="1">
                <a:latin typeface="Arial"/>
                <a:cs typeface="Arial"/>
              </a:rPr>
              <a:t>Машинное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 err="1">
                <a:latin typeface="Arial"/>
                <a:cs typeface="Arial"/>
              </a:rPr>
              <a:t>обучение</a:t>
            </a:r>
            <a:r>
              <a:rPr lang="ru-RU" sz="2000" b="1" spc="-5" dirty="0">
                <a:latin typeface="Arial"/>
                <a:cs typeface="Arial"/>
              </a:rPr>
              <a:t> - </a:t>
            </a:r>
            <a:r>
              <a:rPr lang="ru-RU" spc="-5" dirty="0">
                <a:latin typeface="Arial"/>
                <a:cs typeface="Arial"/>
              </a:rPr>
              <a:t>это использование математических моделей данных, которые помогают компьютеру обучаться без непосредственных инструкций. Оно считается одной из форм искусственного интеллекта (ИИ).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7061E-766A-4B3F-A9D9-4384C3725E37}"/>
              </a:ext>
            </a:extLst>
          </p:cNvPr>
          <p:cNvSpPr txBox="1"/>
          <p:nvPr/>
        </p:nvSpPr>
        <p:spPr>
          <a:xfrm>
            <a:off x="5791200" y="327660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это</a:t>
            </a:r>
            <a:r>
              <a:rPr lang="ru-RU" dirty="0"/>
              <a:t> способность компьютера обучаться, принимать решения и выполнять действия, свойственные человеческому </a:t>
            </a:r>
            <a:r>
              <a:rPr lang="ru-RU" b="1" dirty="0"/>
              <a:t>интеллекту</a:t>
            </a:r>
            <a:r>
              <a:rPr lang="ru-RU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59D1201-83C8-4B8C-8F5B-E6FBF4E2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524000"/>
            <a:ext cx="9249052" cy="4801314"/>
          </a:xfrm>
        </p:spPr>
        <p:txBody>
          <a:bodyPr/>
          <a:lstStyle/>
          <a:p>
            <a:pPr algn="just"/>
            <a:r>
              <a:rPr lang="ru-RU" dirty="0"/>
              <a:t>	Функция активации</a:t>
            </a:r>
            <a:r>
              <a:rPr lang="ru-RU" b="0" dirty="0"/>
              <a:t> используется для того, чтобы ввести нелинейность в нейронную сеть. Она определяет выходное значение нейрона, которое будет зависеть от суммарного значения входов и порогового значения.</a:t>
            </a:r>
          </a:p>
          <a:p>
            <a:pPr algn="just"/>
            <a:r>
              <a:rPr lang="ru-RU" b="0" dirty="0"/>
              <a:t>	Также эта функция определяет, какие нейроны нужно активировать, и, следовательно, какая информация будет передана следующему слою. Благодаря функции активации глубокие сети могут обучаться.</a:t>
            </a:r>
            <a:endParaRPr lang="en-US" b="0" dirty="0"/>
          </a:p>
          <a:p>
            <a:pPr algn="just"/>
            <a:endParaRPr lang="en-US" b="0" dirty="0"/>
          </a:p>
          <a:p>
            <a:pPr algn="ctr"/>
            <a:r>
              <a:rPr lang="en-US" b="0" dirty="0">
                <a:hlinkClick r:id="rId2"/>
              </a:rPr>
              <a:t>https://www.geogebra.org/graphing/grycy7ey</a:t>
            </a:r>
            <a:endParaRPr lang="en-US" b="0" dirty="0"/>
          </a:p>
          <a:p>
            <a:pPr algn="just"/>
            <a:endParaRPr lang="en-US" b="0" dirty="0"/>
          </a:p>
          <a:p>
            <a:pPr algn="just"/>
            <a:endParaRPr lang="ru-RU" b="0" dirty="0"/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823F44-69BF-40DB-85D4-5BAC7AE2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46" y="301664"/>
            <a:ext cx="9201708" cy="423193"/>
          </a:xfrm>
        </p:spPr>
        <p:txBody>
          <a:bodyPr/>
          <a:lstStyle/>
          <a:p>
            <a:r>
              <a:rPr lang="ru-RU" dirty="0"/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59807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4CD6EA2-C378-44FA-AA6E-FF2D9F7E5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599" y="948690"/>
            <a:ext cx="9448800" cy="4062651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333A4D"/>
                </a:solidFill>
                <a:latin typeface="Roboto"/>
              </a:rPr>
              <a:t>	</a:t>
            </a:r>
          </a:p>
          <a:p>
            <a:pPr algn="just"/>
            <a:r>
              <a:rPr lang="en-US" dirty="0">
                <a:solidFill>
                  <a:srgbClr val="333A4D"/>
                </a:solidFill>
                <a:latin typeface="Roboto"/>
              </a:rPr>
              <a:t>	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Прямое распространение</a:t>
            </a:r>
            <a:r>
              <a:rPr lang="ru-RU" b="0" dirty="0">
                <a:solidFill>
                  <a:srgbClr val="333A4D"/>
                </a:solidFill>
                <a:latin typeface="Roboto"/>
              </a:rPr>
              <a:t> – это процесс передачи входных значений в нейронную сеть и получения выходных данных, которые называются прогнозируемым значением. Когда входные значения передаются в первый слой нейронной сети, процесс проходит без каких-либо операций. Второй уровень сети принимает значения первого уровня, а после операций по умножению и активации передает значения далее. Тот же процесс происходит на более глубоких слоях.</a:t>
            </a:r>
            <a:endParaRPr lang="en-US" b="0" dirty="0">
              <a:solidFill>
                <a:srgbClr val="333A4D"/>
              </a:solidFill>
              <a:latin typeface="Roboto"/>
            </a:endParaRPr>
          </a:p>
          <a:p>
            <a:pPr algn="just"/>
            <a:r>
              <a:rPr lang="en-US" dirty="0">
                <a:solidFill>
                  <a:srgbClr val="333A4D"/>
                </a:solidFill>
                <a:latin typeface="Roboto"/>
              </a:rPr>
              <a:t>	</a:t>
            </a:r>
            <a:endParaRPr lang="ru-RU" b="0" dirty="0">
              <a:solidFill>
                <a:srgbClr val="333A4D"/>
              </a:solidFill>
              <a:latin typeface="Roboto"/>
            </a:endParaRP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E0A1469-EC26-4EDB-92E6-A492DAFE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46" y="301664"/>
            <a:ext cx="9201708" cy="423193"/>
          </a:xfrm>
        </p:spPr>
        <p:txBody>
          <a:bodyPr/>
          <a:lstStyle/>
          <a:p>
            <a:r>
              <a:rPr lang="ru-RU" dirty="0"/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2306214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99010B6-06D0-42A6-B32C-BDF6943F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706" y="1295400"/>
            <a:ext cx="9520585" cy="4678204"/>
          </a:xfrm>
        </p:spPr>
        <p:txBody>
          <a:bodyPr/>
          <a:lstStyle/>
          <a:p>
            <a:pPr algn="just"/>
            <a:r>
              <a:rPr lang="ru-RU" sz="2000" dirty="0">
                <a:solidFill>
                  <a:srgbClr val="333A4D"/>
                </a:solidFill>
                <a:latin typeface="Roboto"/>
              </a:rPr>
              <a:t>	Обратное распространение ошибки</a:t>
            </a:r>
            <a:r>
              <a:rPr lang="ru-RU" sz="2000" b="0" dirty="0">
                <a:solidFill>
                  <a:srgbClr val="333A4D"/>
                </a:solidFill>
                <a:latin typeface="Roboto"/>
              </a:rPr>
              <a:t>. После прямого распространения мы получаем значение, которое называется прогнозируемым. Чтобы вычислить ошибку, мы сравниваем прогнозируемое значение с фактическим с помощью функции потери. Затем мы можем вычислить производную от значения ошибки по каждому весу в нейронной сети.</a:t>
            </a:r>
            <a:endParaRPr lang="en-US" sz="2000" b="0" dirty="0">
              <a:solidFill>
                <a:srgbClr val="333A4D"/>
              </a:solidFill>
              <a:latin typeface="Roboto"/>
            </a:endParaRPr>
          </a:p>
          <a:p>
            <a:pPr algn="just"/>
            <a:r>
              <a:rPr lang="en-US" sz="2000" b="0" dirty="0">
                <a:solidFill>
                  <a:srgbClr val="333A4D"/>
                </a:solidFill>
                <a:latin typeface="Roboto"/>
              </a:rPr>
              <a:t>	</a:t>
            </a:r>
            <a:r>
              <a:rPr lang="ru-RU" sz="2000" b="0" dirty="0">
                <a:solidFill>
                  <a:srgbClr val="333A4D"/>
                </a:solidFill>
                <a:latin typeface="Roboto"/>
              </a:rPr>
              <a:t>В методе обратного распространения ошибки используются правила дифференциального исчисления. Градиенты (производные значений ошибок) вычисляются по значениям веса последнего слоя нейронной сети (сигналы ошибки распространяются в направлении, обратном прямому распространению сигналов) и используются для вычисления градиентов слоев.</a:t>
            </a:r>
          </a:p>
          <a:p>
            <a:pPr algn="just"/>
            <a:r>
              <a:rPr lang="en-US" sz="2000" b="0" dirty="0">
                <a:solidFill>
                  <a:srgbClr val="333A4D"/>
                </a:solidFill>
                <a:latin typeface="Roboto"/>
              </a:rPr>
              <a:t>	</a:t>
            </a:r>
            <a:r>
              <a:rPr lang="ru-RU" sz="2000" b="0" dirty="0">
                <a:solidFill>
                  <a:srgbClr val="333A4D"/>
                </a:solidFill>
                <a:latin typeface="Roboto"/>
              </a:rPr>
              <a:t>Этот процесс повторяется до тех пор, пока не будут вычислены градиенты каждого веса в нейронной сети. Затем значение градиента вычитают из значения веса, чтобы уменьшить значение ошибки. Это позволяет добиться минимальных потерь.</a:t>
            </a:r>
          </a:p>
          <a:p>
            <a:pPr algn="just"/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6BEEAC5-3085-415F-BEB6-1B875686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46" y="301664"/>
            <a:ext cx="9201708" cy="423193"/>
          </a:xfrm>
        </p:spPr>
        <p:txBody>
          <a:bodyPr/>
          <a:lstStyle/>
          <a:p>
            <a:r>
              <a:rPr lang="ru-RU" dirty="0"/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731161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8AE11-47DF-4F58-B30E-686E450A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45" y="43688"/>
            <a:ext cx="9201708" cy="846386"/>
          </a:xfrm>
        </p:spPr>
        <p:txBody>
          <a:bodyPr/>
          <a:lstStyle/>
          <a:p>
            <a:r>
              <a:rPr lang="ru-RU" dirty="0"/>
              <a:t>Математическая модель нейрона искусственной нейросети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307D25-68F5-4A43-8ABB-065F4E0B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295400"/>
            <a:ext cx="7086600" cy="49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32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66E14-0DB3-4D16-A8F6-14FC9609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46" y="305896"/>
            <a:ext cx="9201708" cy="423193"/>
          </a:xfrm>
        </p:spPr>
        <p:txBody>
          <a:bodyPr/>
          <a:lstStyle/>
          <a:p>
            <a:r>
              <a:rPr lang="ru-RU" dirty="0"/>
              <a:t>Обучение нейронной сети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6251AE-ED78-4D5F-B870-564AEB4C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092" y="1143000"/>
            <a:ext cx="9201708" cy="4431983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3A4651"/>
                </a:solidFill>
                <a:latin typeface="Helvetica Neue"/>
              </a:rPr>
              <a:t>	Обучение нейронной сети</a:t>
            </a:r>
            <a:r>
              <a:rPr lang="en-US" dirty="0">
                <a:solidFill>
                  <a:srgbClr val="3A4651"/>
                </a:solidFill>
                <a:latin typeface="Helvetica Neue"/>
              </a:rPr>
              <a:t> </a:t>
            </a:r>
            <a:r>
              <a:rPr lang="ru-RU" b="0" dirty="0">
                <a:solidFill>
                  <a:srgbClr val="3A4651"/>
                </a:solidFill>
                <a:latin typeface="Helvetica Neue"/>
              </a:rPr>
              <a:t>- это процесс, в котором параметры нейронной сети настраиваются посредством моделирования среды, в которую эта сеть встроена. </a:t>
            </a:r>
          </a:p>
          <a:p>
            <a:pPr algn="just"/>
            <a:r>
              <a:rPr lang="ru-RU" b="0" dirty="0">
                <a:solidFill>
                  <a:srgbClr val="3A4651"/>
                </a:solidFill>
                <a:latin typeface="Helvetica Neue"/>
              </a:rPr>
              <a:t>	Тип обучения определяется способом подстройки параметров. Различают алгоритмы обучения с учителем и без учителя.</a:t>
            </a:r>
            <a:br>
              <a:rPr lang="ru-RU" dirty="0"/>
            </a:br>
            <a:r>
              <a:rPr lang="ru-RU" dirty="0"/>
              <a:t>	</a:t>
            </a:r>
            <a:r>
              <a:rPr lang="ru-RU" b="0" dirty="0">
                <a:solidFill>
                  <a:srgbClr val="3A4651"/>
                </a:solidFill>
                <a:latin typeface="Helvetica Neue"/>
              </a:rPr>
              <a:t>Процесс обучения с учителем представляет собой предъявление сети выборки обучающих примеров. Каждый образец подается на входы сети, затем проходит обработку внутри структуры НС, вычисляется выходной сигнал сети, который сравнивается с соответствующим значением целевого вектора, представляющего собой требуемый выход сети.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924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FD134CE-FC76-4F39-AF39-F81A2C646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9220200" cy="2215991"/>
          </a:xfrm>
        </p:spPr>
        <p:txBody>
          <a:bodyPr/>
          <a:lstStyle/>
          <a:p>
            <a:pPr algn="just"/>
            <a:r>
              <a:rPr lang="ru-RU" dirty="0"/>
              <a:t>	Скорость обучения</a:t>
            </a:r>
            <a:r>
              <a:rPr lang="ru-RU" b="0" dirty="0"/>
              <a:t> — это параметр градиентных алгоритмов обучения нейронных сетей, позволяющий управлять величиной коррекции весов на каждой итерации.</a:t>
            </a:r>
            <a:br>
              <a:rPr lang="en-US" dirty="0"/>
            </a:br>
            <a:r>
              <a:rPr lang="ru-RU" b="0" dirty="0"/>
              <a:t>	Выбирается в диапазоне от 0 до 1. Ноль указывать бессмысленно, поскольку в этом случае корректировка весов вообще производиться не будет.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B4C9FCA-2034-4EA6-BD0F-1A55FF3E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9201708" cy="423193"/>
          </a:xfrm>
        </p:spPr>
        <p:txBody>
          <a:bodyPr/>
          <a:lstStyle/>
          <a:p>
            <a:r>
              <a:rPr lang="ru-RU" dirty="0"/>
              <a:t>Обучение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821390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1BC53A4-6AB5-4A36-B4CE-300422904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E35DFC-7E37-4527-A5E2-228C959D09E4}"/>
              </a:ext>
            </a:extLst>
          </p:cNvPr>
          <p:cNvSpPr txBox="1">
            <a:spLocks/>
          </p:cNvSpPr>
          <p:nvPr/>
        </p:nvSpPr>
        <p:spPr>
          <a:xfrm>
            <a:off x="352146" y="305896"/>
            <a:ext cx="9201708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kern="0"/>
              <a:t>Обучение нейронной сети</a:t>
            </a:r>
            <a:endParaRPr lang="ru-RU" kern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26272-9211-4F96-9297-D50E3137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7" y="1239333"/>
            <a:ext cx="8701087" cy="50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6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145" y="254330"/>
            <a:ext cx="8248650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Классификация</a:t>
            </a:r>
            <a:r>
              <a:rPr spc="-35" dirty="0"/>
              <a:t> </a:t>
            </a:r>
            <a:r>
              <a:rPr spc="10" dirty="0"/>
              <a:t>моделей</a:t>
            </a:r>
            <a:r>
              <a:rPr spc="-5" dirty="0"/>
              <a:t> </a:t>
            </a:r>
            <a:r>
              <a:rPr spc="10" dirty="0"/>
              <a:t>по</a:t>
            </a:r>
            <a:r>
              <a:rPr spc="-5" dirty="0"/>
              <a:t> </a:t>
            </a:r>
            <a:r>
              <a:rPr spc="10" dirty="0"/>
              <a:t>способу</a:t>
            </a:r>
            <a:r>
              <a:rPr spc="-30" dirty="0"/>
              <a:t> </a:t>
            </a:r>
            <a:r>
              <a:rPr spc="5" dirty="0"/>
              <a:t>обучения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185" y="1056894"/>
            <a:ext cx="3769360" cy="414655"/>
          </a:xfrm>
          <a:prstGeom prst="rect">
            <a:avLst/>
          </a:prstGeom>
          <a:solidFill>
            <a:srgbClr val="DAECEE"/>
          </a:solidFill>
          <a:ln w="22859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280"/>
              </a:spcBef>
            </a:pPr>
            <a:r>
              <a:rPr sz="1800" b="1" i="1" spc="-5" dirty="0">
                <a:latin typeface="Arial"/>
                <a:cs typeface="Arial"/>
              </a:rPr>
              <a:t>Методы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глубокого</a:t>
            </a:r>
            <a:r>
              <a:rPr sz="1800" b="1" i="1" spc="-5" dirty="0">
                <a:latin typeface="Arial"/>
                <a:cs typeface="Arial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обучения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558" y="1799082"/>
            <a:ext cx="4577080" cy="701040"/>
          </a:xfrm>
          <a:prstGeom prst="rect">
            <a:avLst/>
          </a:prstGeom>
          <a:solidFill>
            <a:srgbClr val="DAECEE"/>
          </a:solidFill>
          <a:ln w="22859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130935" marR="501650" indent="-619125">
              <a:lnSpc>
                <a:spcPct val="106100"/>
              </a:lnSpc>
              <a:spcBef>
                <a:spcPts val="145"/>
              </a:spcBef>
            </a:pPr>
            <a:r>
              <a:rPr sz="1800" b="1" i="1" spc="-5" dirty="0">
                <a:latin typeface="Arial"/>
                <a:cs typeface="Arial"/>
              </a:rPr>
              <a:t>Методы </a:t>
            </a:r>
            <a:r>
              <a:rPr sz="1800" b="1" i="1" spc="-10" dirty="0">
                <a:latin typeface="Arial"/>
                <a:cs typeface="Arial"/>
              </a:rPr>
              <a:t>обучения </a:t>
            </a:r>
            <a:r>
              <a:rPr sz="1800" b="1" i="1" dirty="0">
                <a:latin typeface="Arial"/>
                <a:cs typeface="Arial"/>
              </a:rPr>
              <a:t>с </a:t>
            </a:r>
            <a:r>
              <a:rPr sz="1800" b="1" i="1" spc="-10" dirty="0">
                <a:latin typeface="Arial"/>
                <a:cs typeface="Arial"/>
              </a:rPr>
              <a:t>учителем </a:t>
            </a:r>
            <a:r>
              <a:rPr sz="1800" b="1" i="1" spc="-49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(supervised</a:t>
            </a:r>
            <a:r>
              <a:rPr sz="1800" b="1" i="1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learning)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0338" y="1800605"/>
            <a:ext cx="4636135" cy="701040"/>
          </a:xfrm>
          <a:prstGeom prst="rect">
            <a:avLst/>
          </a:prstGeom>
          <a:solidFill>
            <a:srgbClr val="DAECEE"/>
          </a:solidFill>
          <a:ln w="22859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020444" marR="486409" indent="-527685">
              <a:lnSpc>
                <a:spcPct val="106100"/>
              </a:lnSpc>
              <a:spcBef>
                <a:spcPts val="140"/>
              </a:spcBef>
            </a:pPr>
            <a:r>
              <a:rPr sz="1800" b="1" i="1" spc="-5" dirty="0">
                <a:latin typeface="Arial"/>
                <a:cs typeface="Arial"/>
              </a:rPr>
              <a:t>Методы </a:t>
            </a:r>
            <a:r>
              <a:rPr sz="1800" b="1" i="1" spc="-10" dirty="0">
                <a:latin typeface="Arial"/>
                <a:cs typeface="Arial"/>
              </a:rPr>
              <a:t>обучения </a:t>
            </a:r>
            <a:r>
              <a:rPr sz="1800" b="1" i="1" spc="-5" dirty="0">
                <a:latin typeface="Arial"/>
                <a:cs typeface="Arial"/>
              </a:rPr>
              <a:t>без </a:t>
            </a:r>
            <a:r>
              <a:rPr sz="1800" b="1" i="1" spc="-10" dirty="0">
                <a:latin typeface="Arial"/>
                <a:cs typeface="Arial"/>
              </a:rPr>
              <a:t>учителя </a:t>
            </a:r>
            <a:r>
              <a:rPr sz="1800" b="1" i="1" spc="-49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(unsupervised</a:t>
            </a:r>
            <a:r>
              <a:rPr sz="1800" b="1" i="1" spc="-5" dirty="0">
                <a:latin typeface="Arial"/>
                <a:cs typeface="Arial"/>
              </a:rPr>
              <a:t> learning)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795" y="2752344"/>
            <a:ext cx="4577080" cy="90551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63830" marR="156210" indent="1905" algn="ctr">
              <a:lnSpc>
                <a:spcPct val="106100"/>
              </a:lnSpc>
              <a:spcBef>
                <a:spcPts val="145"/>
              </a:spcBef>
            </a:pPr>
            <a:r>
              <a:rPr sz="1800" spc="-10" dirty="0">
                <a:latin typeface="Microsoft Sans Serif"/>
                <a:cs typeface="Microsoft Sans Serif"/>
              </a:rPr>
              <a:t>Многослойные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полносвязные </a:t>
            </a:r>
            <a:r>
              <a:rPr sz="1800" spc="-10" dirty="0">
                <a:latin typeface="Microsoft Sans Serif"/>
                <a:cs typeface="Microsoft Sans Serif"/>
              </a:rPr>
              <a:t> нейронные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сети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(Fully-Connected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Neural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Networks,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FCNN)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795" y="3781044"/>
            <a:ext cx="4577080" cy="64643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332740" marR="318135" indent="419100">
              <a:lnSpc>
                <a:spcPct val="105000"/>
              </a:lnSpc>
              <a:spcBef>
                <a:spcPts val="160"/>
              </a:spcBef>
            </a:pPr>
            <a:r>
              <a:rPr sz="1800" spc="-20" dirty="0">
                <a:latin typeface="Microsoft Sans Serif"/>
                <a:cs typeface="Microsoft Sans Serif"/>
              </a:rPr>
              <a:t>Сверточные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нейронные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сети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(Convolutional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Neural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Networks,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CNN)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2795" y="4552188"/>
            <a:ext cx="4577080" cy="72263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523875" marR="515620" indent="118745">
              <a:lnSpc>
                <a:spcPct val="105000"/>
              </a:lnSpc>
              <a:spcBef>
                <a:spcPts val="170"/>
              </a:spcBef>
            </a:pPr>
            <a:r>
              <a:rPr sz="1800" spc="-25" dirty="0">
                <a:latin typeface="Microsoft Sans Serif"/>
                <a:cs typeface="Microsoft Sans Serif"/>
              </a:rPr>
              <a:t>Рекуррентные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нейронные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сети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(Recurrent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Neural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Networks,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RNN)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576" y="2752344"/>
            <a:ext cx="4636135" cy="448309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265"/>
              </a:spcBef>
            </a:pPr>
            <a:r>
              <a:rPr sz="1800" spc="-25" dirty="0">
                <a:latin typeface="Microsoft Sans Serif"/>
                <a:cs typeface="Microsoft Sans Serif"/>
              </a:rPr>
              <a:t>Автокодировщики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(Autoencoders,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AE)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9576" y="3308603"/>
            <a:ext cx="4636135" cy="62484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43307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latin typeface="Microsoft Sans Serif"/>
                <a:cs typeface="Microsoft Sans Serif"/>
              </a:rPr>
              <a:t>Ограниченные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машины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Больцмана</a:t>
            </a:r>
            <a:endParaRPr sz="1800">
              <a:latin typeface="Microsoft Sans Serif"/>
              <a:cs typeface="Microsoft Sans Serif"/>
            </a:endParaRPr>
          </a:p>
          <a:p>
            <a:pPr marL="317500">
              <a:lnSpc>
                <a:spcPct val="100000"/>
              </a:lnSpc>
              <a:spcBef>
                <a:spcPts val="115"/>
              </a:spcBef>
            </a:pPr>
            <a:r>
              <a:rPr sz="1800" spc="-5" dirty="0">
                <a:latin typeface="Microsoft Sans Serif"/>
                <a:cs typeface="Microsoft Sans Serif"/>
              </a:rPr>
              <a:t>(Restricted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Boltzmann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Machines,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RBM)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9576" y="4844796"/>
            <a:ext cx="4636135" cy="62992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559435" marR="549910" indent="168910">
              <a:lnSpc>
                <a:spcPct val="105000"/>
              </a:lnSpc>
              <a:spcBef>
                <a:spcPts val="160"/>
              </a:spcBef>
            </a:pPr>
            <a:r>
              <a:rPr sz="1800" spc="-30" dirty="0">
                <a:latin typeface="Microsoft Sans Serif"/>
                <a:cs typeface="Microsoft Sans Serif"/>
              </a:rPr>
              <a:t>Глубокие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машины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Больцмана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(Deep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Boltzmann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Machines,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DBM)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89576" y="5599176"/>
            <a:ext cx="4636135" cy="70421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67335" marR="257810" indent="144780">
              <a:lnSpc>
                <a:spcPct val="105000"/>
              </a:lnSpc>
              <a:spcBef>
                <a:spcPts val="165"/>
              </a:spcBef>
            </a:pPr>
            <a:r>
              <a:rPr sz="1800" spc="-25" dirty="0">
                <a:latin typeface="Microsoft Sans Serif"/>
                <a:cs typeface="Microsoft Sans Serif"/>
              </a:rPr>
              <a:t>Генеративные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состязательные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сети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(Generative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Adversarial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Networks,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GAN)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89576" y="4041647"/>
            <a:ext cx="4636135" cy="69977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1800" spc="-30" dirty="0">
                <a:latin typeface="Microsoft Sans Serif"/>
                <a:cs typeface="Microsoft Sans Serif"/>
              </a:rPr>
              <a:t>Разверточные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нейронные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сети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latin typeface="Microsoft Sans Serif"/>
                <a:cs typeface="Microsoft Sans Serif"/>
              </a:rPr>
              <a:t>(Deconvolutional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Neural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Networks)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23488" y="1470660"/>
            <a:ext cx="76200" cy="328930"/>
          </a:xfrm>
          <a:custGeom>
            <a:avLst/>
            <a:gdLst/>
            <a:ahLst/>
            <a:cxnLst/>
            <a:rect l="l" t="t" r="r" b="b"/>
            <a:pathLst>
              <a:path w="76200" h="328930">
                <a:moveTo>
                  <a:pt x="31750" y="252729"/>
                </a:moveTo>
                <a:lnTo>
                  <a:pt x="0" y="252729"/>
                </a:lnTo>
                <a:lnTo>
                  <a:pt x="38100" y="328929"/>
                </a:lnTo>
                <a:lnTo>
                  <a:pt x="69850" y="265429"/>
                </a:lnTo>
                <a:lnTo>
                  <a:pt x="31750" y="265429"/>
                </a:lnTo>
                <a:lnTo>
                  <a:pt x="31750" y="252729"/>
                </a:lnTo>
                <a:close/>
              </a:path>
              <a:path w="76200" h="328930">
                <a:moveTo>
                  <a:pt x="44450" y="0"/>
                </a:moveTo>
                <a:lnTo>
                  <a:pt x="31750" y="0"/>
                </a:lnTo>
                <a:lnTo>
                  <a:pt x="31750" y="265429"/>
                </a:lnTo>
                <a:lnTo>
                  <a:pt x="44450" y="265429"/>
                </a:lnTo>
                <a:lnTo>
                  <a:pt x="44450" y="0"/>
                </a:lnTo>
                <a:close/>
              </a:path>
              <a:path w="76200" h="328930">
                <a:moveTo>
                  <a:pt x="76200" y="252729"/>
                </a:moveTo>
                <a:lnTo>
                  <a:pt x="44450" y="252729"/>
                </a:lnTo>
                <a:lnTo>
                  <a:pt x="44450" y="265429"/>
                </a:lnTo>
                <a:lnTo>
                  <a:pt x="69850" y="265429"/>
                </a:lnTo>
                <a:lnTo>
                  <a:pt x="76200" y="2527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17920" y="1470660"/>
            <a:ext cx="76200" cy="328930"/>
          </a:xfrm>
          <a:custGeom>
            <a:avLst/>
            <a:gdLst/>
            <a:ahLst/>
            <a:cxnLst/>
            <a:rect l="l" t="t" r="r" b="b"/>
            <a:pathLst>
              <a:path w="76200" h="328930">
                <a:moveTo>
                  <a:pt x="31750" y="252729"/>
                </a:moveTo>
                <a:lnTo>
                  <a:pt x="0" y="252729"/>
                </a:lnTo>
                <a:lnTo>
                  <a:pt x="38100" y="328929"/>
                </a:lnTo>
                <a:lnTo>
                  <a:pt x="69850" y="265429"/>
                </a:lnTo>
                <a:lnTo>
                  <a:pt x="31750" y="265429"/>
                </a:lnTo>
                <a:lnTo>
                  <a:pt x="31750" y="252729"/>
                </a:lnTo>
                <a:close/>
              </a:path>
              <a:path w="76200" h="328930">
                <a:moveTo>
                  <a:pt x="44450" y="0"/>
                </a:moveTo>
                <a:lnTo>
                  <a:pt x="31750" y="0"/>
                </a:lnTo>
                <a:lnTo>
                  <a:pt x="31750" y="265429"/>
                </a:lnTo>
                <a:lnTo>
                  <a:pt x="44450" y="265429"/>
                </a:lnTo>
                <a:lnTo>
                  <a:pt x="44450" y="0"/>
                </a:lnTo>
                <a:close/>
              </a:path>
              <a:path w="76200" h="328930">
                <a:moveTo>
                  <a:pt x="76200" y="252729"/>
                </a:moveTo>
                <a:lnTo>
                  <a:pt x="44450" y="252729"/>
                </a:lnTo>
                <a:lnTo>
                  <a:pt x="44450" y="265429"/>
                </a:lnTo>
                <a:lnTo>
                  <a:pt x="69850" y="265429"/>
                </a:lnTo>
                <a:lnTo>
                  <a:pt x="76200" y="2527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C5BF1-98FA-457C-ACA7-FCC7F6B5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BED1DB-AEEC-410F-AC68-B126D4A77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544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2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DE516-4EA3-4D13-B059-2DE741DC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5CA7A9-94E9-4069-9B4F-BB1EE945B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E49819-1A11-48CB-B250-1C17949A4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91"/>
            <a:ext cx="9906000" cy="55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F2F20-45B6-44F5-A753-25E35A10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7CA48A-758F-4C5C-8D4D-044CEC8A7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6000" cy="55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5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A37953-AF89-4CC9-BD55-91205DFC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E989A0-3469-4CC4-9230-E5A994E36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93F825-4917-40C9-B4AB-6CE81872D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990600"/>
            <a:ext cx="8915400" cy="49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1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DE516-4EA3-4D13-B059-2DE741DC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5CA7A9-94E9-4069-9B4F-BB1EE945B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3733D1-0E74-4E8B-9496-761575F5A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678"/>
            <a:ext cx="9906000" cy="55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1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DE516-4EA3-4D13-B059-2DE741DC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5CA7A9-94E9-4069-9B4F-BB1EE945B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ACD82F-3EC2-4B41-BF83-AB1EE05B4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304"/>
            <a:ext cx="9906000" cy="55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6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DE516-4EA3-4D13-B059-2DE741DC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5CA7A9-94E9-4069-9B4F-BB1EE945B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B478-D153-413F-9E58-275D1EFA0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556"/>
            <a:ext cx="9906000" cy="54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5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375</Words>
  <PresentationFormat>Лист A4 (210x297 мм)</PresentationFormat>
  <Paragraphs>87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Helvetica Neue</vt:lpstr>
      <vt:lpstr>Microsoft Sans Serif</vt:lpstr>
      <vt:lpstr>Roboto</vt:lpstr>
      <vt:lpstr>Wingdings</vt:lpstr>
      <vt:lpstr>Office Theme</vt:lpstr>
      <vt:lpstr>Презентация PowerPoint</vt:lpstr>
      <vt:lpstr>Что такое «глубокое обучение»?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Биологические основы функционирования  нейронов в искусственных нейронных сетях (1)</vt:lpstr>
      <vt:lpstr>Биологические основы функционирования  нейронов в искусственных нейронных сетях (2)</vt:lpstr>
      <vt:lpstr>Модель нейрона искусственной нейросети (однослойный персептрон)</vt:lpstr>
      <vt:lpstr>Модель нейрона искусственной нейросети (многослойный персептрон)</vt:lpstr>
      <vt:lpstr>Основные определения</vt:lpstr>
      <vt:lpstr>Презентация PowerPoint</vt:lpstr>
      <vt:lpstr>Основные определения</vt:lpstr>
      <vt:lpstr>Основные определения</vt:lpstr>
      <vt:lpstr>Основные определения</vt:lpstr>
      <vt:lpstr>Основные определения</vt:lpstr>
      <vt:lpstr>Математическая модель нейрона искусственной нейросети</vt:lpstr>
      <vt:lpstr>Обучение нейронной сети</vt:lpstr>
      <vt:lpstr>Обучение нейронной сети</vt:lpstr>
      <vt:lpstr>Презентация PowerPoint</vt:lpstr>
      <vt:lpstr>Классификация моделей по способу обучения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2023-02-13T22:15:36Z</dcterms:created>
  <dcterms:modified xsi:type="dcterms:W3CDTF">2023-02-14T03:26:17Z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2023-02-13T00:00:00Z</vt:filetime>
  </property>
</Properties>
</file>